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4"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666"/>
  </p:normalViewPr>
  <p:slideViewPr>
    <p:cSldViewPr>
      <p:cViewPr>
        <p:scale>
          <a:sx n="77" d="100"/>
          <a:sy n="77" d="100"/>
        </p:scale>
        <p:origin x="1912" y="7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C479E-F778-4CDD-92C8-368B92C60657}" type="datetimeFigureOut">
              <a:rPr lang="en-GB" smtClean="0"/>
              <a:t>10/03/2017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D12FE-26CA-4D9C-986F-1D30B0801FAD}" type="slidenum">
              <a:rPr lang="en-GB" smtClean="0"/>
              <a:t>‹#›</a:t>
            </a:fld>
            <a:endParaRPr lang="en-GB"/>
          </a:p>
        </p:txBody>
      </p:sp>
    </p:spTree>
    <p:extLst>
      <p:ext uri="{BB962C8B-B14F-4D97-AF65-F5344CB8AC3E}">
        <p14:creationId xmlns:p14="http://schemas.microsoft.com/office/powerpoint/2010/main" val="203890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8D12FE-26CA-4D9C-986F-1D30B0801FAD}" type="slidenum">
              <a:rPr lang="en-GB" smtClean="0"/>
              <a:t>16</a:t>
            </a:fld>
            <a:endParaRPr lang="en-GB"/>
          </a:p>
        </p:txBody>
      </p:sp>
    </p:spTree>
    <p:extLst>
      <p:ext uri="{BB962C8B-B14F-4D97-AF65-F5344CB8AC3E}">
        <p14:creationId xmlns:p14="http://schemas.microsoft.com/office/powerpoint/2010/main" val="367413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D4C5BEB-8F96-4F5B-9970-7F27A74B5B93}" type="datetimeFigureOut">
              <a:rPr lang="en-GB" smtClean="0"/>
              <a:t>10/03/2017</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ABC0E4C-72D1-4D46-A729-349026BB0DF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4C5BEB-8F96-4F5B-9970-7F27A74B5B93}"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C0E4C-72D1-4D46-A729-349026BB0DF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D4C5BEB-8F96-4F5B-9970-7F27A74B5B93}" type="datetimeFigureOut">
              <a:rPr lang="en-GB" smtClean="0"/>
              <a:t>10/03/2017</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ABC0E4C-72D1-4D46-A729-349026BB0DF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4C5BEB-8F96-4F5B-9970-7F27A74B5B93}"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ABC0E4C-72D1-4D46-A729-349026BB0DF7}"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D4C5BEB-8F96-4F5B-9970-7F27A74B5B93}" type="datetimeFigureOut">
              <a:rPr lang="en-GB" smtClean="0"/>
              <a:t>10/03/2017</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ABC0E4C-72D1-4D46-A729-349026BB0DF7}"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D4C5BEB-8F96-4F5B-9970-7F27A74B5B93}" type="datetimeFigureOut">
              <a:rPr lang="en-GB" smtClean="0"/>
              <a:t>10/03/2017</a:t>
            </a:fld>
            <a:endParaRPr lang="en-GB"/>
          </a:p>
        </p:txBody>
      </p:sp>
      <p:sp>
        <p:nvSpPr>
          <p:cNvPr id="10" name="Slide Number Placeholder 9"/>
          <p:cNvSpPr>
            <a:spLocks noGrp="1"/>
          </p:cNvSpPr>
          <p:nvPr>
            <p:ph type="sldNum" sz="quarter" idx="16"/>
          </p:nvPr>
        </p:nvSpPr>
        <p:spPr/>
        <p:txBody>
          <a:bodyPr rtlCol="0"/>
          <a:lstStyle/>
          <a:p>
            <a:fld id="{5ABC0E4C-72D1-4D46-A729-349026BB0DF7}"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D4C5BEB-8F96-4F5B-9970-7F27A74B5B93}" type="datetimeFigureOut">
              <a:rPr lang="en-GB" smtClean="0"/>
              <a:t>10/03/2017</a:t>
            </a:fld>
            <a:endParaRPr lang="en-GB"/>
          </a:p>
        </p:txBody>
      </p:sp>
      <p:sp>
        <p:nvSpPr>
          <p:cNvPr id="12" name="Slide Number Placeholder 11"/>
          <p:cNvSpPr>
            <a:spLocks noGrp="1"/>
          </p:cNvSpPr>
          <p:nvPr>
            <p:ph type="sldNum" sz="quarter" idx="16"/>
          </p:nvPr>
        </p:nvSpPr>
        <p:spPr/>
        <p:txBody>
          <a:bodyPr rtlCol="0"/>
          <a:lstStyle/>
          <a:p>
            <a:fld id="{5ABC0E4C-72D1-4D46-A729-349026BB0DF7}"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4C5BEB-8F96-4F5B-9970-7F27A74B5B93}" type="datetimeFigureOut">
              <a:rPr lang="en-GB" smtClean="0"/>
              <a:t>10/03/2017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BC0E4C-72D1-4D46-A729-349026BB0DF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C5BEB-8F96-4F5B-9970-7F27A74B5B93}" type="datetimeFigureOut">
              <a:rPr lang="en-GB" smtClean="0"/>
              <a:t>10/03/2017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ABC0E4C-72D1-4D46-A729-349026BB0DF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4C5BEB-8F96-4F5B-9970-7F27A74B5B93}" type="datetimeFigureOut">
              <a:rPr lang="en-GB" smtClean="0"/>
              <a:t>10/03/2017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ABC0E4C-72D1-4D46-A729-349026BB0DF7}"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D4C5BEB-8F96-4F5B-9970-7F27A74B5B93}" type="datetimeFigureOut">
              <a:rPr lang="en-GB" smtClean="0"/>
              <a:t>10/03/2017</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ABC0E4C-72D1-4D46-A729-349026BB0DF7}"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D4C5BEB-8F96-4F5B-9970-7F27A74B5B93}" type="datetimeFigureOut">
              <a:rPr lang="en-GB" smtClean="0"/>
              <a:t>10/03/2017</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ABC0E4C-72D1-4D46-A729-349026BB0DF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Vietnam 1964 - 1975</a:t>
            </a:r>
            <a:endParaRPr lang="en-GB" dirty="0"/>
          </a:p>
        </p:txBody>
      </p:sp>
      <p:sp>
        <p:nvSpPr>
          <p:cNvPr id="3" name="Subtitle 2"/>
          <p:cNvSpPr>
            <a:spLocks noGrp="1"/>
          </p:cNvSpPr>
          <p:nvPr>
            <p:ph type="subTitle" idx="1"/>
          </p:nvPr>
        </p:nvSpPr>
        <p:spPr/>
        <p:txBody>
          <a:bodyPr/>
          <a:lstStyle/>
          <a:p>
            <a:r>
              <a:rPr lang="en-US" dirty="0" smtClean="0"/>
              <a:t>Revision Presentation</a:t>
            </a:r>
            <a:endParaRPr lang="en-GB" dirty="0"/>
          </a:p>
        </p:txBody>
      </p:sp>
    </p:spTree>
    <p:extLst>
      <p:ext uri="{BB962C8B-B14F-4D97-AF65-F5344CB8AC3E}">
        <p14:creationId xmlns:p14="http://schemas.microsoft.com/office/powerpoint/2010/main" val="1145991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Sort of War Was Vietnam?</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US politicians like Secretary of </a:t>
            </a:r>
            <a:r>
              <a:rPr lang="en-US" dirty="0" err="1" smtClean="0"/>
              <a:t>Defence</a:t>
            </a:r>
            <a:r>
              <a:rPr lang="en-US" dirty="0" smtClean="0"/>
              <a:t> McNamara and Secretary of State Dean Rusk, as well as the head of US forces in South Vietnam, General Westmoreland, thought that this war would be easily won</a:t>
            </a:r>
          </a:p>
          <a:p>
            <a:r>
              <a:rPr lang="en-US" dirty="0" smtClean="0"/>
              <a:t>They believed superior American technology and firepower, and significant troop numbers, would defeat the Vietcong</a:t>
            </a:r>
          </a:p>
          <a:p>
            <a:r>
              <a:rPr lang="en-US" dirty="0" smtClean="0"/>
              <a:t>They had not anticipated the nature of the guerrilla war that would follow</a:t>
            </a:r>
            <a:endParaRPr lang="en-GB" dirty="0"/>
          </a:p>
        </p:txBody>
      </p:sp>
    </p:spTree>
    <p:extLst>
      <p:ext uri="{BB962C8B-B14F-4D97-AF65-F5344CB8AC3E}">
        <p14:creationId xmlns:p14="http://schemas.microsoft.com/office/powerpoint/2010/main" val="2346093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Guerrilla War</a:t>
            </a:r>
            <a:endParaRPr lang="en-GB" dirty="0"/>
          </a:p>
        </p:txBody>
      </p:sp>
      <p:sp>
        <p:nvSpPr>
          <p:cNvPr id="3" name="Content Placeholder 2"/>
          <p:cNvSpPr>
            <a:spLocks noGrp="1"/>
          </p:cNvSpPr>
          <p:nvPr>
            <p:ph sz="quarter" idx="1"/>
          </p:nvPr>
        </p:nvSpPr>
        <p:spPr/>
        <p:txBody>
          <a:bodyPr/>
          <a:lstStyle/>
          <a:p>
            <a:pPr marL="0" indent="0">
              <a:buNone/>
            </a:pPr>
            <a:r>
              <a:rPr lang="en-US" dirty="0" smtClean="0">
                <a:solidFill>
                  <a:srgbClr val="00B0F0"/>
                </a:solidFill>
              </a:rPr>
              <a:t>“In guerrilla war, a conventional army loses if it does not win, and a guerrilla army wins if it does not lose”</a:t>
            </a:r>
          </a:p>
          <a:p>
            <a:pPr marL="0" indent="0">
              <a:buNone/>
            </a:pPr>
            <a:endParaRPr lang="en-US" dirty="0" smtClean="0">
              <a:solidFill>
                <a:srgbClr val="00B0F0"/>
              </a:solidFill>
            </a:endParaRPr>
          </a:p>
          <a:p>
            <a:pPr marL="0" indent="0">
              <a:buNone/>
            </a:pPr>
            <a:r>
              <a:rPr lang="en-US" dirty="0" smtClean="0">
                <a:solidFill>
                  <a:srgbClr val="00B0F0"/>
                </a:solidFill>
              </a:rPr>
              <a:t>“In a conventional war, a success rate in battle of 75% would guarantee victory.  In a guerrilla war, protecting the population only 75% of the time ensures defeat”</a:t>
            </a:r>
          </a:p>
          <a:p>
            <a:pPr marL="0" indent="0">
              <a:buNone/>
            </a:pPr>
            <a:r>
              <a:rPr lang="en-US" dirty="0" smtClean="0"/>
              <a:t>- Henry Kissinger, “Diplomacy”</a:t>
            </a:r>
            <a:endParaRPr lang="en-GB" dirty="0"/>
          </a:p>
        </p:txBody>
      </p:sp>
    </p:spTree>
    <p:extLst>
      <p:ext uri="{BB962C8B-B14F-4D97-AF65-F5344CB8AC3E}">
        <p14:creationId xmlns:p14="http://schemas.microsoft.com/office/powerpoint/2010/main" val="2801849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Vietcong Tactics</a:t>
            </a:r>
            <a:endParaRPr lang="en-GB" dirty="0"/>
          </a:p>
        </p:txBody>
      </p:sp>
      <p:sp>
        <p:nvSpPr>
          <p:cNvPr id="3" name="Content Placeholder 2"/>
          <p:cNvSpPr>
            <a:spLocks noGrp="1"/>
          </p:cNvSpPr>
          <p:nvPr>
            <p:ph sz="quarter" idx="1"/>
          </p:nvPr>
        </p:nvSpPr>
        <p:spPr>
          <a:xfrm>
            <a:off x="612648" y="1600200"/>
            <a:ext cx="8153400" cy="4709120"/>
          </a:xfrm>
        </p:spPr>
        <p:txBody>
          <a:bodyPr>
            <a:normAutofit lnSpcReduction="10000"/>
          </a:bodyPr>
          <a:lstStyle/>
          <a:p>
            <a:r>
              <a:rPr lang="en-US" dirty="0" smtClean="0"/>
              <a:t>Communist forces were well supplied by China and the USSR</a:t>
            </a:r>
          </a:p>
          <a:p>
            <a:r>
              <a:rPr lang="en-US" dirty="0" smtClean="0"/>
              <a:t>But they were </a:t>
            </a:r>
            <a:r>
              <a:rPr lang="en-US" dirty="0"/>
              <a:t>outnumbered and outgunned by the US and their South Vietnamese </a:t>
            </a:r>
            <a:r>
              <a:rPr lang="en-US" dirty="0" smtClean="0"/>
              <a:t>allies</a:t>
            </a:r>
          </a:p>
          <a:p>
            <a:r>
              <a:rPr lang="en-US" dirty="0" smtClean="0"/>
              <a:t>In open warfare they were no match for US forces</a:t>
            </a:r>
          </a:p>
          <a:p>
            <a:r>
              <a:rPr lang="en-US" dirty="0" smtClean="0"/>
              <a:t>Nov 1965, La </a:t>
            </a:r>
            <a:r>
              <a:rPr lang="en-US" dirty="0" err="1" smtClean="0"/>
              <a:t>Dreng</a:t>
            </a:r>
            <a:r>
              <a:rPr lang="en-US" dirty="0" smtClean="0"/>
              <a:t> Valley – US forces kill 2,000 Vietcong for loss of 300 US soldiers</a:t>
            </a:r>
          </a:p>
          <a:p>
            <a:r>
              <a:rPr lang="en-US" dirty="0" smtClean="0"/>
              <a:t>Ho Chi Minh and his military chief, General </a:t>
            </a:r>
            <a:r>
              <a:rPr lang="en-US" dirty="0" err="1" smtClean="0"/>
              <a:t>Giap</a:t>
            </a:r>
            <a:r>
              <a:rPr lang="en-US" dirty="0" smtClean="0"/>
              <a:t>, knew they had to avoid open warfare and fight with guerrilla tactics</a:t>
            </a:r>
            <a:endParaRPr lang="en-US" dirty="0"/>
          </a:p>
          <a:p>
            <a:endParaRPr lang="en-GB" dirty="0"/>
          </a:p>
        </p:txBody>
      </p:sp>
    </p:spTree>
    <p:extLst>
      <p:ext uri="{BB962C8B-B14F-4D97-AF65-F5344CB8AC3E}">
        <p14:creationId xmlns:p14="http://schemas.microsoft.com/office/powerpoint/2010/main" val="524940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Vietcong Tactics</a:t>
            </a:r>
            <a:endParaRPr lang="en-GB" dirty="0"/>
          </a:p>
        </p:txBody>
      </p:sp>
      <p:sp>
        <p:nvSpPr>
          <p:cNvPr id="3" name="Content Placeholder 2"/>
          <p:cNvSpPr>
            <a:spLocks noGrp="1"/>
          </p:cNvSpPr>
          <p:nvPr>
            <p:ph sz="quarter" idx="1"/>
          </p:nvPr>
        </p:nvSpPr>
        <p:spPr/>
        <p:txBody>
          <a:bodyPr/>
          <a:lstStyle/>
          <a:p>
            <a:pPr marL="0" indent="0">
              <a:buNone/>
            </a:pPr>
            <a:r>
              <a:rPr lang="en-US" dirty="0" smtClean="0"/>
              <a:t>The principle of the Vietcong guerrilla tactics was to</a:t>
            </a:r>
          </a:p>
          <a:p>
            <a:pPr marL="0" indent="0">
              <a:buNone/>
            </a:pPr>
            <a:r>
              <a:rPr lang="en-US" sz="4000" dirty="0">
                <a:solidFill>
                  <a:srgbClr val="00B0F0"/>
                </a:solidFill>
              </a:rPr>
              <a:t>retreat when the enemy attacks; raid when the enemy camps; attack when the enemy tires; pursue when the enemy retreats.</a:t>
            </a:r>
            <a:endParaRPr lang="en-GB" sz="4000" dirty="0">
              <a:solidFill>
                <a:srgbClr val="00B0F0"/>
              </a:solidFill>
            </a:endParaRPr>
          </a:p>
        </p:txBody>
      </p:sp>
    </p:spTree>
    <p:extLst>
      <p:ext uri="{BB962C8B-B14F-4D97-AF65-F5344CB8AC3E}">
        <p14:creationId xmlns:p14="http://schemas.microsoft.com/office/powerpoint/2010/main" val="857683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Vietcong Tactics</a:t>
            </a:r>
            <a:endParaRPr lang="en-GB" dirty="0"/>
          </a:p>
        </p:txBody>
      </p:sp>
      <p:sp>
        <p:nvSpPr>
          <p:cNvPr id="3" name="Content Placeholder 2"/>
          <p:cNvSpPr>
            <a:spLocks noGrp="1"/>
          </p:cNvSpPr>
          <p:nvPr>
            <p:ph sz="quarter" idx="1"/>
          </p:nvPr>
        </p:nvSpPr>
        <p:spPr/>
        <p:txBody>
          <a:bodyPr>
            <a:noAutofit/>
          </a:bodyPr>
          <a:lstStyle/>
          <a:p>
            <a:r>
              <a:rPr lang="en-US" sz="3200" dirty="0"/>
              <a:t>Guerrillas did not wear uniform. </a:t>
            </a:r>
            <a:endParaRPr lang="en-US" sz="3200" dirty="0" smtClean="0"/>
          </a:p>
          <a:p>
            <a:r>
              <a:rPr lang="en-US" sz="3200" dirty="0" smtClean="0"/>
              <a:t>They </a:t>
            </a:r>
            <a:r>
              <a:rPr lang="en-US" sz="3200" dirty="0"/>
              <a:t>had no known base camp or headquarters</a:t>
            </a:r>
            <a:r>
              <a:rPr lang="en-US" sz="3200" dirty="0" smtClean="0"/>
              <a:t>.</a:t>
            </a:r>
          </a:p>
          <a:p>
            <a:r>
              <a:rPr lang="en-US" sz="3200" dirty="0" smtClean="0"/>
              <a:t> </a:t>
            </a:r>
            <a:r>
              <a:rPr lang="en-US" sz="3200" dirty="0"/>
              <a:t>They worked in small groups with limited weapons</a:t>
            </a:r>
            <a:r>
              <a:rPr lang="en-US" sz="3200" dirty="0" smtClean="0"/>
              <a:t>.</a:t>
            </a:r>
          </a:p>
          <a:p>
            <a:r>
              <a:rPr lang="en-US" sz="3200" dirty="0" smtClean="0"/>
              <a:t> </a:t>
            </a:r>
            <a:r>
              <a:rPr lang="en-US" sz="3200" dirty="0"/>
              <a:t>They were hard to tell apart from the peasants in the villages. </a:t>
            </a:r>
            <a:endParaRPr lang="en-US" sz="3200" dirty="0" smtClean="0"/>
          </a:p>
          <a:p>
            <a:r>
              <a:rPr lang="en-US" sz="3200" dirty="0" smtClean="0"/>
              <a:t>They </a:t>
            </a:r>
            <a:r>
              <a:rPr lang="en-US" sz="3200" dirty="0"/>
              <a:t>attacked and then disappeared into the jungle, into the villages or into their tunnels</a:t>
            </a:r>
            <a:endParaRPr lang="en-GB" sz="3200" dirty="0"/>
          </a:p>
        </p:txBody>
      </p:sp>
    </p:spTree>
    <p:extLst>
      <p:ext uri="{BB962C8B-B14F-4D97-AF65-F5344CB8AC3E}">
        <p14:creationId xmlns:p14="http://schemas.microsoft.com/office/powerpoint/2010/main" val="2780545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4536504"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8"/>
          <p:cNvSpPr>
            <a:spLocks noGrp="1"/>
          </p:cNvSpPr>
          <p:nvPr>
            <p:ph type="title"/>
          </p:nvPr>
        </p:nvSpPr>
        <p:spPr/>
        <p:txBody>
          <a:bodyPr/>
          <a:lstStyle/>
          <a:p>
            <a:r>
              <a:rPr lang="en-US" dirty="0" smtClean="0"/>
              <a:t>Vietcong Tactics - Tunnels</a:t>
            </a:r>
            <a:endParaRPr lang="en-GB" dirty="0"/>
          </a:p>
        </p:txBody>
      </p:sp>
      <p:sp>
        <p:nvSpPr>
          <p:cNvPr id="11" name="Content Placeholder 10"/>
          <p:cNvSpPr>
            <a:spLocks noGrp="1"/>
          </p:cNvSpPr>
          <p:nvPr>
            <p:ph sz="quarter" idx="2"/>
          </p:nvPr>
        </p:nvSpPr>
        <p:spPr>
          <a:xfrm>
            <a:off x="4844901" y="1589566"/>
            <a:ext cx="3886200" cy="4863769"/>
          </a:xfrm>
        </p:spPr>
        <p:txBody>
          <a:bodyPr>
            <a:normAutofit fontScale="92500"/>
          </a:bodyPr>
          <a:lstStyle/>
          <a:p>
            <a:r>
              <a:rPr lang="en-US" dirty="0" smtClean="0"/>
              <a:t>The aim of the tunnels was to provide shelter for guerrillas from US air attacks</a:t>
            </a:r>
          </a:p>
          <a:p>
            <a:r>
              <a:rPr lang="en-US" dirty="0" smtClean="0"/>
              <a:t>They also allowed movement across areas that could not be detected by US forces</a:t>
            </a:r>
          </a:p>
          <a:p>
            <a:r>
              <a:rPr lang="en-US" dirty="0" smtClean="0"/>
              <a:t>The tunnels were often booby-trapped against US discovery</a:t>
            </a:r>
            <a:endParaRPr lang="en-GB" dirty="0"/>
          </a:p>
        </p:txBody>
      </p:sp>
    </p:spTree>
    <p:extLst>
      <p:ext uri="{BB962C8B-B14F-4D97-AF65-F5344CB8AC3E}">
        <p14:creationId xmlns:p14="http://schemas.microsoft.com/office/powerpoint/2010/main" val="2051389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Vietcong Tactics – Attitude to Local Population</a:t>
            </a:r>
            <a:endParaRPr lang="en-GB" dirty="0"/>
          </a:p>
        </p:txBody>
      </p:sp>
      <p:sp>
        <p:nvSpPr>
          <p:cNvPr id="3" name="Content Placeholder 2"/>
          <p:cNvSpPr>
            <a:spLocks noGrp="1"/>
          </p:cNvSpPr>
          <p:nvPr>
            <p:ph sz="quarter" idx="1"/>
          </p:nvPr>
        </p:nvSpPr>
        <p:spPr>
          <a:xfrm>
            <a:off x="612648" y="1600200"/>
            <a:ext cx="8153400" cy="4997152"/>
          </a:xfrm>
        </p:spPr>
        <p:txBody>
          <a:bodyPr>
            <a:normAutofit fontScale="92500" lnSpcReduction="20000"/>
          </a:bodyPr>
          <a:lstStyle/>
          <a:p>
            <a:r>
              <a:rPr lang="en-GB" dirty="0" err="1"/>
              <a:t>Ho</a:t>
            </a:r>
            <a:r>
              <a:rPr lang="en-GB" dirty="0"/>
              <a:t> knew how important it was to keep the population on his side. The Viet Cong fighters were expected to be courteous and respectful to the Vietnamese peasants. They often helped the peasants in the fields during busy periods.</a:t>
            </a:r>
          </a:p>
          <a:p>
            <a:r>
              <a:rPr lang="en-GB" dirty="0"/>
              <a:t>However, the Viet Cong could be ruthless – they were quite prepared to kill peasants who opposed them or who co-operated with their enemies. They also conducted a campaign of terror against the police, tax collectors, teachers and any other employees of the South Vietnamese government. </a:t>
            </a:r>
            <a:endParaRPr lang="en-GB" dirty="0" smtClean="0"/>
          </a:p>
          <a:p>
            <a:r>
              <a:rPr lang="en-GB" dirty="0" smtClean="0"/>
              <a:t>Between </a:t>
            </a:r>
            <a:r>
              <a:rPr lang="en-GB" dirty="0"/>
              <a:t>1966 and 1971 the Viet Cong killed an estimated 27,000 civilians.</a:t>
            </a:r>
          </a:p>
          <a:p>
            <a:endParaRPr lang="en-GB" dirty="0"/>
          </a:p>
        </p:txBody>
      </p:sp>
    </p:spTree>
    <p:extLst>
      <p:ext uri="{BB962C8B-B14F-4D97-AF65-F5344CB8AC3E}">
        <p14:creationId xmlns:p14="http://schemas.microsoft.com/office/powerpoint/2010/main" val="902251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 Chi Minh Trail</a:t>
            </a:r>
            <a:endParaRPr lang="en-GB" dirty="0"/>
          </a:p>
        </p:txBody>
      </p:sp>
      <p:sp>
        <p:nvSpPr>
          <p:cNvPr id="3" name="Content Placeholder 2"/>
          <p:cNvSpPr>
            <a:spLocks noGrp="1"/>
          </p:cNvSpPr>
          <p:nvPr>
            <p:ph sz="quarter" idx="1"/>
          </p:nvPr>
        </p:nvSpPr>
        <p:spPr/>
        <p:txBody>
          <a:bodyPr/>
          <a:lstStyle/>
          <a:p>
            <a:r>
              <a:rPr lang="en-US" dirty="0"/>
              <a:t>The Viet Cong depended on supplies from North Vietnam that came along the Ho Chi Minh trail. </a:t>
            </a:r>
            <a:endParaRPr lang="en-US" dirty="0" smtClean="0"/>
          </a:p>
          <a:p>
            <a:r>
              <a:rPr lang="en-US" dirty="0" smtClean="0"/>
              <a:t>US </a:t>
            </a:r>
            <a:r>
              <a:rPr lang="en-US" dirty="0"/>
              <a:t>and South Vietnamese planes bombed this constantly, but 40,000 Vietnamese worked to keep it open whatever the cost.</a:t>
            </a:r>
            <a:endParaRPr lang="en-GB" dirty="0"/>
          </a:p>
        </p:txBody>
      </p:sp>
    </p:spTree>
    <p:extLst>
      <p:ext uri="{BB962C8B-B14F-4D97-AF65-F5344CB8AC3E}">
        <p14:creationId xmlns:p14="http://schemas.microsoft.com/office/powerpoint/2010/main" val="2027371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Vietcong Losses</a:t>
            </a:r>
            <a:endParaRPr lang="en-GB" dirty="0"/>
          </a:p>
        </p:txBody>
      </p:sp>
      <p:sp>
        <p:nvSpPr>
          <p:cNvPr id="3" name="Content Placeholder 2"/>
          <p:cNvSpPr>
            <a:spLocks noGrp="1"/>
          </p:cNvSpPr>
          <p:nvPr>
            <p:ph sz="quarter" idx="1"/>
          </p:nvPr>
        </p:nvSpPr>
        <p:spPr>
          <a:xfrm>
            <a:off x="612648" y="1600200"/>
            <a:ext cx="8153400" cy="4925144"/>
          </a:xfrm>
        </p:spPr>
        <p:txBody>
          <a:bodyPr>
            <a:normAutofit lnSpcReduction="10000"/>
          </a:bodyPr>
          <a:lstStyle/>
          <a:p>
            <a:r>
              <a:rPr lang="en-GB" dirty="0"/>
              <a:t>The total of Viet Cong and North Vietnamese dead in the war has been estimated at 1 million – far higher than US </a:t>
            </a:r>
            <a:r>
              <a:rPr lang="en-GB" dirty="0" smtClean="0"/>
              <a:t>losses (58,000). </a:t>
            </a:r>
          </a:p>
          <a:p>
            <a:r>
              <a:rPr lang="en-GB" dirty="0" smtClean="0"/>
              <a:t>However</a:t>
            </a:r>
            <a:r>
              <a:rPr lang="en-GB" dirty="0"/>
              <a:t>, this was a price that </a:t>
            </a:r>
            <a:r>
              <a:rPr lang="en-GB" dirty="0" err="1"/>
              <a:t>Ho</a:t>
            </a:r>
            <a:r>
              <a:rPr lang="en-GB" dirty="0"/>
              <a:t> Chi Minh was prepared to pay. </a:t>
            </a:r>
            <a:endParaRPr lang="en-GB" dirty="0" smtClean="0"/>
          </a:p>
          <a:p>
            <a:r>
              <a:rPr lang="en-GB" dirty="0" smtClean="0"/>
              <a:t>Whatever </a:t>
            </a:r>
            <a:r>
              <a:rPr lang="en-GB" dirty="0"/>
              <a:t>the casualties, there were replacement troops available</a:t>
            </a:r>
            <a:r>
              <a:rPr lang="en-GB" dirty="0" smtClean="0"/>
              <a:t>.</a:t>
            </a:r>
          </a:p>
          <a:p>
            <a:r>
              <a:rPr lang="en-US" dirty="0" smtClean="0"/>
              <a:t>Ho’s North Vietnamese regime was an authoritarian one – all citizens were forced to play their part in the war, encouraged by north Vietnamese </a:t>
            </a:r>
            <a:r>
              <a:rPr lang="en-US" dirty="0" err="1" smtClean="0"/>
              <a:t>proaganda</a:t>
            </a:r>
            <a:endParaRPr lang="en-GB" dirty="0"/>
          </a:p>
          <a:p>
            <a:endParaRPr lang="en-GB" dirty="0"/>
          </a:p>
        </p:txBody>
      </p:sp>
    </p:spTree>
    <p:extLst>
      <p:ext uri="{BB962C8B-B14F-4D97-AF65-F5344CB8AC3E}">
        <p14:creationId xmlns:p14="http://schemas.microsoft.com/office/powerpoint/2010/main" val="1193478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Vietcong Tactics - Summary</a:t>
            </a:r>
            <a:endParaRPr lang="en-GB" dirty="0"/>
          </a:p>
        </p:txBody>
      </p:sp>
      <p:sp>
        <p:nvSpPr>
          <p:cNvPr id="3" name="Content Placeholder 2"/>
          <p:cNvSpPr>
            <a:spLocks noGrp="1"/>
          </p:cNvSpPr>
          <p:nvPr>
            <p:ph sz="quarter" idx="1"/>
          </p:nvPr>
        </p:nvSpPr>
        <p:spPr>
          <a:xfrm>
            <a:off x="612648" y="1600200"/>
            <a:ext cx="8153400" cy="4997152"/>
          </a:xfrm>
        </p:spPr>
        <p:txBody>
          <a:bodyPr>
            <a:normAutofit/>
          </a:bodyPr>
          <a:lstStyle/>
          <a:p>
            <a:r>
              <a:rPr lang="en-US" dirty="0" smtClean="0"/>
              <a:t>Gain support of the villages</a:t>
            </a:r>
          </a:p>
          <a:p>
            <a:r>
              <a:rPr lang="en-US" dirty="0" smtClean="0"/>
              <a:t>Attack in small groups by ambush, then use jungle for cover to disappear</a:t>
            </a:r>
          </a:p>
          <a:p>
            <a:r>
              <a:rPr lang="en-US" dirty="0" smtClean="0"/>
              <a:t>Spread revolutionary propaganda amongst peasants</a:t>
            </a:r>
          </a:p>
          <a:p>
            <a:r>
              <a:rPr lang="en-US" dirty="0" smtClean="0"/>
              <a:t>Use of networks of booby-trapped tunnels; also doubled as supply dumps</a:t>
            </a:r>
          </a:p>
          <a:p>
            <a:r>
              <a:rPr lang="en-US" dirty="0" smtClean="0"/>
              <a:t>Use of secret routes – notably Ho Chi Minh Trail – to keep supplies going</a:t>
            </a:r>
          </a:p>
          <a:p>
            <a:r>
              <a:rPr lang="en-US" dirty="0" smtClean="0"/>
              <a:t>Murdering local officials</a:t>
            </a:r>
          </a:p>
          <a:p>
            <a:endParaRPr lang="en-GB" dirty="0"/>
          </a:p>
        </p:txBody>
      </p:sp>
    </p:spTree>
    <p:extLst>
      <p:ext uri="{BB962C8B-B14F-4D97-AF65-F5344CB8AC3E}">
        <p14:creationId xmlns:p14="http://schemas.microsoft.com/office/powerpoint/2010/main" val="3704137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033" y="151371"/>
            <a:ext cx="8856640" cy="6403975"/>
          </a:xfrm>
          <a:solidFill>
            <a:schemeClr val="accent5">
              <a:lumMod val="20000"/>
              <a:lumOff val="80000"/>
            </a:schemeClr>
          </a:solidFill>
        </p:spPr>
        <p:txBody>
          <a:bodyPr>
            <a:normAutofit fontScale="55000" lnSpcReduction="20000"/>
          </a:bodyPr>
          <a:lstStyle/>
          <a:p>
            <a:pPr marL="0" indent="0" algn="ctr">
              <a:buNone/>
            </a:pPr>
            <a:r>
              <a:rPr lang="en-GB" b="1" i="1" dirty="0"/>
              <a:t>Key issue: How effective were guerrilla tactics during the Vietnam War? </a:t>
            </a:r>
            <a:endParaRPr lang="en-GB" dirty="0"/>
          </a:p>
          <a:p>
            <a:pPr algn="ctr"/>
            <a:r>
              <a:rPr lang="en-GB" dirty="0"/>
              <a:t>The French defeat at </a:t>
            </a:r>
            <a:r>
              <a:rPr lang="en-GB" dirty="0" err="1"/>
              <a:t>Dien</a:t>
            </a:r>
            <a:r>
              <a:rPr lang="en-GB" dirty="0"/>
              <a:t> Bien </a:t>
            </a:r>
            <a:r>
              <a:rPr lang="en-GB" dirty="0" err="1"/>
              <a:t>Phu</a:t>
            </a:r>
            <a:r>
              <a:rPr lang="en-GB" dirty="0"/>
              <a:t> and its consequences </a:t>
            </a:r>
          </a:p>
          <a:p>
            <a:pPr algn="ctr"/>
            <a:r>
              <a:rPr lang="en-GB" dirty="0"/>
              <a:t>US policy and intervention following French defeat </a:t>
            </a:r>
          </a:p>
          <a:p>
            <a:pPr algn="ctr"/>
            <a:r>
              <a:rPr lang="en-GB" dirty="0"/>
              <a:t>The theory of Guerrilla warfare </a:t>
            </a:r>
          </a:p>
          <a:p>
            <a:pPr algn="ctr"/>
            <a:r>
              <a:rPr lang="en-GB" dirty="0"/>
              <a:t>Guerrilla tactics, 1964–1968 </a:t>
            </a:r>
          </a:p>
          <a:p>
            <a:pPr algn="ctr"/>
            <a:r>
              <a:rPr lang="en-GB" dirty="0"/>
              <a:t>The US response to guerrilla tactics: Operation Rolling Thunder; ‘Hearts and Minds’; Agent Orange and Napalm; Search and Destroy </a:t>
            </a:r>
          </a:p>
          <a:p>
            <a:pPr algn="ctr"/>
            <a:r>
              <a:rPr lang="en-GB" dirty="0"/>
              <a:t>The My Lai Massacre, 1968. </a:t>
            </a:r>
          </a:p>
          <a:p>
            <a:pPr algn="ctr"/>
            <a:endParaRPr lang="en-GB" dirty="0"/>
          </a:p>
          <a:p>
            <a:pPr marL="0" indent="0" algn="ctr">
              <a:buNone/>
            </a:pPr>
            <a:r>
              <a:rPr lang="en-GB" b="1" i="1" dirty="0"/>
              <a:t>Key issue: How did the coverage of the Vietnam War in the USA lead to demands for peace? </a:t>
            </a:r>
            <a:endParaRPr lang="en-GB" dirty="0"/>
          </a:p>
          <a:p>
            <a:pPr algn="ctr"/>
            <a:r>
              <a:rPr lang="en-GB" dirty="0"/>
              <a:t>TV and media coverage of the war, from the Gulf of Tonkin to the evacuation of Saigon </a:t>
            </a:r>
          </a:p>
          <a:p>
            <a:pPr algn="ctr"/>
            <a:r>
              <a:rPr lang="en-GB" dirty="0"/>
              <a:t>Protest movements in the USA, 1968–1973 </a:t>
            </a:r>
          </a:p>
          <a:p>
            <a:pPr algn="ctr"/>
            <a:r>
              <a:rPr lang="en-GB" dirty="0"/>
              <a:t>The public reaction to the My Lai Massacre, the trial of Lieutenant </a:t>
            </a:r>
            <a:r>
              <a:rPr lang="en-GB" dirty="0" err="1"/>
              <a:t>Calley</a:t>
            </a:r>
            <a:r>
              <a:rPr lang="en-GB" dirty="0"/>
              <a:t> </a:t>
            </a:r>
          </a:p>
          <a:p>
            <a:pPr algn="ctr"/>
            <a:r>
              <a:rPr lang="en-GB" dirty="0"/>
              <a:t>The Kent State University protest, 1970 </a:t>
            </a:r>
          </a:p>
          <a:p>
            <a:pPr algn="ctr"/>
            <a:r>
              <a:rPr lang="en-GB" dirty="0"/>
              <a:t>The Fulbright Hearings, 1971.</a:t>
            </a:r>
          </a:p>
          <a:p>
            <a:pPr marL="0" indent="0" algn="ctr">
              <a:buNone/>
            </a:pPr>
            <a:endParaRPr lang="en-GB" b="1" i="1" dirty="0" smtClean="0"/>
          </a:p>
          <a:p>
            <a:pPr marL="0" indent="0" algn="ctr">
              <a:buNone/>
            </a:pPr>
            <a:r>
              <a:rPr lang="en-GB" b="1" i="1" dirty="0" smtClean="0"/>
              <a:t>Key </a:t>
            </a:r>
            <a:r>
              <a:rPr lang="en-GB" b="1" i="1" dirty="0"/>
              <a:t>issue: Why were the US actions to end the Vietnam War unsuccessful? </a:t>
            </a:r>
            <a:endParaRPr lang="en-GB" dirty="0"/>
          </a:p>
          <a:p>
            <a:pPr algn="ctr"/>
            <a:r>
              <a:rPr lang="en-GB" dirty="0"/>
              <a:t>The Tet Offensive and its impact on the war, 1968 </a:t>
            </a:r>
          </a:p>
          <a:p>
            <a:pPr algn="ctr"/>
            <a:r>
              <a:rPr lang="en-GB" dirty="0"/>
              <a:t>Attacks on Laos and Cambodia, 1970 </a:t>
            </a:r>
          </a:p>
          <a:p>
            <a:pPr algn="ctr"/>
            <a:r>
              <a:rPr lang="en-GB" dirty="0"/>
              <a:t>US bombing of the North and attacks on Laos and Cambodia, 1970 –1972 </a:t>
            </a:r>
          </a:p>
          <a:p>
            <a:pPr algn="ctr"/>
            <a:r>
              <a:rPr lang="en-GB" dirty="0"/>
              <a:t>The Paris Peace Conference and US withdrawal </a:t>
            </a:r>
          </a:p>
          <a:p>
            <a:pPr algn="ctr"/>
            <a:r>
              <a:rPr lang="en-GB" dirty="0"/>
              <a:t>The fall of Saigon, 1975. </a:t>
            </a:r>
          </a:p>
          <a:p>
            <a:pPr algn="ctr"/>
            <a:endParaRPr lang="en-GB" dirty="0"/>
          </a:p>
        </p:txBody>
      </p:sp>
    </p:spTree>
    <p:extLst>
      <p:ext uri="{BB962C8B-B14F-4D97-AF65-F5344CB8AC3E}">
        <p14:creationId xmlns:p14="http://schemas.microsoft.com/office/powerpoint/2010/main" val="2221000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Tactics - Bombing</a:t>
            </a:r>
            <a:endParaRPr lang="en-GB" dirty="0"/>
          </a:p>
        </p:txBody>
      </p:sp>
      <p:sp>
        <p:nvSpPr>
          <p:cNvPr id="3" name="Content Placeholder 2"/>
          <p:cNvSpPr>
            <a:spLocks noGrp="1"/>
          </p:cNvSpPr>
          <p:nvPr>
            <p:ph sz="quarter" idx="1"/>
          </p:nvPr>
        </p:nvSpPr>
        <p:spPr/>
        <p:txBody>
          <a:bodyPr/>
          <a:lstStyle/>
          <a:p>
            <a:r>
              <a:rPr lang="en-US" dirty="0" smtClean="0"/>
              <a:t>Rolling Thunder began an air offensive that lasted until 1972</a:t>
            </a:r>
          </a:p>
          <a:p>
            <a:r>
              <a:rPr lang="en-US" dirty="0" smtClean="0"/>
              <a:t>Initially targeted military and industrial sites in north Vietnam</a:t>
            </a:r>
          </a:p>
          <a:p>
            <a:r>
              <a:rPr lang="en-US" dirty="0" smtClean="0"/>
              <a:t>Towns and cities in North and South were later included</a:t>
            </a:r>
          </a:p>
        </p:txBody>
      </p:sp>
    </p:spTree>
    <p:extLst>
      <p:ext uri="{BB962C8B-B14F-4D97-AF65-F5344CB8AC3E}">
        <p14:creationId xmlns:p14="http://schemas.microsoft.com/office/powerpoint/2010/main" val="3033770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Tactics – How effective was bombing?</a:t>
            </a:r>
            <a:endParaRPr lang="en-GB" dirty="0"/>
          </a:p>
        </p:txBody>
      </p:sp>
      <p:sp>
        <p:nvSpPr>
          <p:cNvPr id="3" name="Content Placeholder 2"/>
          <p:cNvSpPr>
            <a:spLocks noGrp="1"/>
          </p:cNvSpPr>
          <p:nvPr>
            <p:ph sz="quarter" idx="1"/>
          </p:nvPr>
        </p:nvSpPr>
        <p:spPr>
          <a:xfrm>
            <a:off x="612648" y="1600200"/>
            <a:ext cx="8153400" cy="4997152"/>
          </a:xfrm>
        </p:spPr>
        <p:txBody>
          <a:bodyPr>
            <a:normAutofit fontScale="92500" lnSpcReduction="20000"/>
          </a:bodyPr>
          <a:lstStyle/>
          <a:p>
            <a:r>
              <a:rPr lang="en-GB" dirty="0"/>
              <a:t>It certainly damaged North Vietnam’s war effort and it disrupted supply routes.</a:t>
            </a:r>
          </a:p>
          <a:p>
            <a:r>
              <a:rPr lang="en-GB" dirty="0" smtClean="0"/>
              <a:t>It </a:t>
            </a:r>
            <a:r>
              <a:rPr lang="en-GB" dirty="0"/>
              <a:t>enabled the USA to strike at Communist forces even when it was reducing US ground forces in Vietnam after 1969.</a:t>
            </a:r>
          </a:p>
          <a:p>
            <a:r>
              <a:rPr lang="en-GB" dirty="0" smtClean="0"/>
              <a:t>From </a:t>
            </a:r>
            <a:r>
              <a:rPr lang="en-GB" dirty="0"/>
              <a:t>1970 to 1972, intense bombing campaigns against Hanoi (North Vietnam’s capital) and the port of Haiphong forced the North Vietnamese to the negotiating table.</a:t>
            </a:r>
          </a:p>
          <a:p>
            <a:r>
              <a:rPr lang="en-GB" dirty="0"/>
              <a:t>However, US air power could not defeat the Communists – it could only slow them down. The Viet Cong continued to operate its supply lines. Even after major air raids on North Vietnam in 1972, the Communists were still able to launch a major assault on the South.</a:t>
            </a:r>
          </a:p>
          <a:p>
            <a:endParaRPr lang="en-GB" dirty="0"/>
          </a:p>
        </p:txBody>
      </p:sp>
    </p:spTree>
    <p:extLst>
      <p:ext uri="{BB962C8B-B14F-4D97-AF65-F5344CB8AC3E}">
        <p14:creationId xmlns:p14="http://schemas.microsoft.com/office/powerpoint/2010/main" val="230854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 Tactics – How effective was bombing?</a:t>
            </a:r>
            <a:endParaRPr lang="en-GB" dirty="0"/>
          </a:p>
        </p:txBody>
      </p:sp>
      <p:sp>
        <p:nvSpPr>
          <p:cNvPr id="3" name="Content Placeholder 2"/>
          <p:cNvSpPr>
            <a:spLocks noGrp="1"/>
          </p:cNvSpPr>
          <p:nvPr>
            <p:ph sz="quarter" idx="1"/>
          </p:nvPr>
        </p:nvSpPr>
        <p:spPr/>
        <p:txBody>
          <a:bodyPr/>
          <a:lstStyle/>
          <a:p>
            <a:r>
              <a:rPr lang="en-GB" dirty="0"/>
              <a:t>The cost of the air war was horrendous. </a:t>
            </a:r>
            <a:endParaRPr lang="en-GB" dirty="0" smtClean="0"/>
          </a:p>
          <a:p>
            <a:r>
              <a:rPr lang="en-GB" dirty="0" smtClean="0"/>
              <a:t>The </a:t>
            </a:r>
            <a:r>
              <a:rPr lang="en-GB" dirty="0"/>
              <a:t>Communists shot down 14,000 US and South Vietnamese aircraft. </a:t>
            </a:r>
            <a:endParaRPr lang="en-GB" dirty="0" smtClean="0"/>
          </a:p>
          <a:p>
            <a:r>
              <a:rPr lang="en-GB" dirty="0" smtClean="0"/>
              <a:t>In </a:t>
            </a:r>
            <a:r>
              <a:rPr lang="en-GB" dirty="0"/>
              <a:t>1967 the American Life magazine calculated that it cost the USA $400,000 to kill one Viet Cong fighter, a figure that included 75 bombs and 400 artillery shells.</a:t>
            </a:r>
          </a:p>
          <a:p>
            <a:endParaRPr lang="en-GB" dirty="0"/>
          </a:p>
        </p:txBody>
      </p:sp>
    </p:spTree>
    <p:extLst>
      <p:ext uri="{BB962C8B-B14F-4D97-AF65-F5344CB8AC3E}">
        <p14:creationId xmlns:p14="http://schemas.microsoft.com/office/powerpoint/2010/main" val="3608774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Tactics – Chemical Weapons</a:t>
            </a:r>
            <a:endParaRPr lang="en-GB" dirty="0"/>
          </a:p>
        </p:txBody>
      </p:sp>
      <p:sp>
        <p:nvSpPr>
          <p:cNvPr id="3" name="Content Placeholder 2"/>
          <p:cNvSpPr>
            <a:spLocks noGrp="1"/>
          </p:cNvSpPr>
          <p:nvPr>
            <p:ph sz="quarter" idx="1"/>
          </p:nvPr>
        </p:nvSpPr>
        <p:spPr>
          <a:xfrm>
            <a:off x="251520" y="1600200"/>
            <a:ext cx="8514528" cy="5141168"/>
          </a:xfrm>
        </p:spPr>
        <p:txBody>
          <a:bodyPr>
            <a:normAutofit lnSpcReduction="10000"/>
          </a:bodyPr>
          <a:lstStyle/>
          <a:p>
            <a:r>
              <a:rPr lang="en-GB" sz="3000" dirty="0" smtClean="0"/>
              <a:t>Agent Orange was widely used</a:t>
            </a:r>
          </a:p>
          <a:p>
            <a:r>
              <a:rPr lang="en-GB" sz="3000" dirty="0" smtClean="0"/>
              <a:t>Highly </a:t>
            </a:r>
            <a:r>
              <a:rPr lang="en-GB" sz="3000" dirty="0"/>
              <a:t>toxic ‘</a:t>
            </a:r>
            <a:r>
              <a:rPr lang="en-GB" sz="3000" dirty="0" err="1"/>
              <a:t>weedkiller</a:t>
            </a:r>
            <a:r>
              <a:rPr lang="en-GB" sz="3000" dirty="0"/>
              <a:t>’. </a:t>
            </a:r>
            <a:r>
              <a:rPr lang="en-GB" sz="3000" dirty="0" smtClean="0"/>
              <a:t>Used </a:t>
            </a:r>
            <a:r>
              <a:rPr lang="en-GB" sz="3000" dirty="0"/>
              <a:t>to destroy the jungle where the Viet Cong hid. </a:t>
            </a:r>
            <a:endParaRPr lang="en-GB" sz="3000" dirty="0" smtClean="0"/>
          </a:p>
          <a:p>
            <a:r>
              <a:rPr lang="en-GB" sz="3000" dirty="0" smtClean="0"/>
              <a:t>The </a:t>
            </a:r>
            <a:r>
              <a:rPr lang="en-GB" sz="3000" dirty="0"/>
              <a:t>Americans used 82 million litres of Agent Orange to spray thousands of square kilometres of jungle. </a:t>
            </a:r>
            <a:endParaRPr lang="en-GB" sz="3000" dirty="0" smtClean="0"/>
          </a:p>
          <a:p>
            <a:r>
              <a:rPr lang="en-GB" sz="3000" dirty="0" smtClean="0"/>
              <a:t>Napalm </a:t>
            </a:r>
            <a:r>
              <a:rPr lang="en-GB" sz="3000" dirty="0"/>
              <a:t>was another widely-used chemical weapon. It destroyed jungles where guerrillas might hide. It also burned through skin to the bone. Many civilians and soldiers were also killed by these chemical weapons.</a:t>
            </a:r>
          </a:p>
          <a:p>
            <a:endParaRPr lang="en-GB" dirty="0"/>
          </a:p>
        </p:txBody>
      </p:sp>
    </p:spTree>
    <p:extLst>
      <p:ext uri="{BB962C8B-B14F-4D97-AF65-F5344CB8AC3E}">
        <p14:creationId xmlns:p14="http://schemas.microsoft.com/office/powerpoint/2010/main" val="2758659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Tactics – Search and Destroy</a:t>
            </a:r>
            <a:endParaRPr lang="en-GB" dirty="0"/>
          </a:p>
        </p:txBody>
      </p:sp>
      <p:sp>
        <p:nvSpPr>
          <p:cNvPr id="3" name="Content Placeholder 2"/>
          <p:cNvSpPr>
            <a:spLocks noGrp="1"/>
          </p:cNvSpPr>
          <p:nvPr>
            <p:ph sz="quarter" idx="1"/>
          </p:nvPr>
        </p:nvSpPr>
        <p:spPr>
          <a:xfrm>
            <a:off x="612648" y="1600200"/>
            <a:ext cx="8153400" cy="5141168"/>
          </a:xfrm>
        </p:spPr>
        <p:txBody>
          <a:bodyPr>
            <a:normAutofit fontScale="92500" lnSpcReduction="20000"/>
          </a:bodyPr>
          <a:lstStyle/>
          <a:p>
            <a:r>
              <a:rPr lang="en-US" dirty="0" smtClean="0"/>
              <a:t>Helicopters took forces to remote villages to search for and kill Vietcong; BUT</a:t>
            </a:r>
          </a:p>
          <a:p>
            <a:r>
              <a:rPr lang="en-GB" dirty="0"/>
              <a:t>The raids were often based on inadequate information.</a:t>
            </a:r>
          </a:p>
          <a:p>
            <a:r>
              <a:rPr lang="en-GB" dirty="0" smtClean="0"/>
              <a:t>Inexperienced </a:t>
            </a:r>
            <a:r>
              <a:rPr lang="en-GB" dirty="0"/>
              <a:t>US troops often walked into traps.</a:t>
            </a:r>
          </a:p>
          <a:p>
            <a:r>
              <a:rPr lang="en-GB" dirty="0" smtClean="0"/>
              <a:t>Innocent </a:t>
            </a:r>
            <a:r>
              <a:rPr lang="en-GB" dirty="0"/>
              <a:t>villages were mistaken for Viet Cong strongholds.</a:t>
            </a:r>
          </a:p>
          <a:p>
            <a:r>
              <a:rPr lang="en-GB" dirty="0" smtClean="0"/>
              <a:t>Civilian </a:t>
            </a:r>
            <a:r>
              <a:rPr lang="en-GB" dirty="0"/>
              <a:t>casualties were extremely high in these raids. For every Viet Cong weapon captured by search-and-destroy, there was a body count of six. Many of these were innocent civilians.</a:t>
            </a:r>
          </a:p>
          <a:p>
            <a:r>
              <a:rPr lang="en-GB" dirty="0" smtClean="0"/>
              <a:t>Search-and-destroy </a:t>
            </a:r>
            <a:r>
              <a:rPr lang="en-GB" dirty="0"/>
              <a:t>tactics made the US and South Vietnamese forces very unpopular with the peasants. It pushed them towards supporting the Viet Cong.</a:t>
            </a:r>
          </a:p>
          <a:p>
            <a:endParaRPr lang="en-GB" dirty="0"/>
          </a:p>
        </p:txBody>
      </p:sp>
    </p:spTree>
    <p:extLst>
      <p:ext uri="{BB962C8B-B14F-4D97-AF65-F5344CB8AC3E}">
        <p14:creationId xmlns:p14="http://schemas.microsoft.com/office/powerpoint/2010/main" val="486129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Turning Point – The </a:t>
            </a:r>
            <a:r>
              <a:rPr lang="en-US" dirty="0" err="1" smtClean="0"/>
              <a:t>Tet</a:t>
            </a:r>
            <a:r>
              <a:rPr lang="en-US" dirty="0" smtClean="0"/>
              <a:t> Offensive 1968</a:t>
            </a:r>
            <a:endParaRPr lang="en-GB" dirty="0"/>
          </a:p>
        </p:txBody>
      </p:sp>
      <p:sp>
        <p:nvSpPr>
          <p:cNvPr id="3" name="Content Placeholder 2"/>
          <p:cNvSpPr>
            <a:spLocks noGrp="1"/>
          </p:cNvSpPr>
          <p:nvPr>
            <p:ph sz="quarter" idx="1"/>
          </p:nvPr>
        </p:nvSpPr>
        <p:spPr/>
        <p:txBody>
          <a:bodyPr/>
          <a:lstStyle/>
          <a:p>
            <a:r>
              <a:rPr lang="en-US" dirty="0" smtClean="0"/>
              <a:t>Major Communist offensive launched during </a:t>
            </a:r>
            <a:r>
              <a:rPr lang="en-US" dirty="0" err="1" smtClean="0"/>
              <a:t>Tet</a:t>
            </a:r>
            <a:r>
              <a:rPr lang="en-US" dirty="0" smtClean="0"/>
              <a:t> New Year holiday </a:t>
            </a:r>
          </a:p>
          <a:p>
            <a:r>
              <a:rPr lang="en-US" dirty="0" smtClean="0"/>
              <a:t>Vietcong fighters attacked over 100 cities and other military targets</a:t>
            </a:r>
          </a:p>
          <a:p>
            <a:r>
              <a:rPr lang="en-US" dirty="0" smtClean="0"/>
              <a:t>One commando unit tried to capture US embassy in Saigon – ambassador fled in his </a:t>
            </a:r>
            <a:r>
              <a:rPr lang="en-US" dirty="0" err="1" smtClean="0"/>
              <a:t>pyjamas</a:t>
            </a:r>
            <a:endParaRPr lang="en-US" dirty="0" smtClean="0"/>
          </a:p>
          <a:p>
            <a:r>
              <a:rPr lang="en-US" dirty="0" smtClean="0"/>
              <a:t>Aim was also to have South Vietnamese rise up in support</a:t>
            </a:r>
          </a:p>
          <a:p>
            <a:endParaRPr lang="en-GB" dirty="0"/>
          </a:p>
        </p:txBody>
      </p:sp>
    </p:spTree>
    <p:extLst>
      <p:ext uri="{BB962C8B-B14F-4D97-AF65-F5344CB8AC3E}">
        <p14:creationId xmlns:p14="http://schemas.microsoft.com/office/powerpoint/2010/main" val="1171864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Point – </a:t>
            </a:r>
            <a:r>
              <a:rPr lang="en-US" dirty="0" err="1" smtClean="0"/>
              <a:t>Tet</a:t>
            </a:r>
            <a:r>
              <a:rPr lang="en-US" dirty="0" smtClean="0"/>
              <a:t> 1968</a:t>
            </a:r>
            <a:endParaRPr lang="en-GB" dirty="0"/>
          </a:p>
        </p:txBody>
      </p:sp>
      <p:sp>
        <p:nvSpPr>
          <p:cNvPr id="3" name="Content Placeholder 2"/>
          <p:cNvSpPr>
            <a:spLocks noGrp="1"/>
          </p:cNvSpPr>
          <p:nvPr>
            <p:ph sz="quarter" idx="1"/>
          </p:nvPr>
        </p:nvSpPr>
        <p:spPr/>
        <p:txBody>
          <a:bodyPr/>
          <a:lstStyle/>
          <a:p>
            <a:r>
              <a:rPr lang="en-US" dirty="0" smtClean="0"/>
              <a:t>The offensive failed in its objectives</a:t>
            </a:r>
          </a:p>
          <a:p>
            <a:r>
              <a:rPr lang="en-US" dirty="0" smtClean="0"/>
              <a:t>South Vietnamese did not rise up </a:t>
            </a:r>
          </a:p>
          <a:p>
            <a:r>
              <a:rPr lang="en-US" dirty="0" smtClean="0"/>
              <a:t>Communists forces suffered huge casualties (10,000 experienced fighters killed)</a:t>
            </a:r>
          </a:p>
          <a:p>
            <a:r>
              <a:rPr lang="en-US" dirty="0" smtClean="0"/>
              <a:t>Communist gains were eventually recovered by US forces</a:t>
            </a:r>
            <a:endParaRPr lang="en-GB" dirty="0"/>
          </a:p>
        </p:txBody>
      </p:sp>
    </p:spTree>
    <p:extLst>
      <p:ext uri="{BB962C8B-B14F-4D97-AF65-F5344CB8AC3E}">
        <p14:creationId xmlns:p14="http://schemas.microsoft.com/office/powerpoint/2010/main" val="3717412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Point – </a:t>
            </a:r>
            <a:r>
              <a:rPr lang="en-US" dirty="0" err="1" smtClean="0"/>
              <a:t>Tet</a:t>
            </a:r>
            <a:r>
              <a:rPr lang="en-US" dirty="0" smtClean="0"/>
              <a:t> 1968</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However, </a:t>
            </a:r>
            <a:r>
              <a:rPr lang="en-US" dirty="0" err="1" smtClean="0"/>
              <a:t>Tet</a:t>
            </a:r>
            <a:r>
              <a:rPr lang="en-US" dirty="0" smtClean="0"/>
              <a:t> was also a defeat for the Americans</a:t>
            </a:r>
          </a:p>
          <a:p>
            <a:r>
              <a:rPr lang="en-US" dirty="0" smtClean="0"/>
              <a:t>Attack had taken them by surprise, despite huge expenditure and large force numbers</a:t>
            </a:r>
          </a:p>
          <a:p>
            <a:r>
              <a:rPr lang="en-US" dirty="0" smtClean="0"/>
              <a:t>Took 11,000 men to recover Saigon alone</a:t>
            </a:r>
          </a:p>
          <a:p>
            <a:r>
              <a:rPr lang="en-US" dirty="0" smtClean="0"/>
              <a:t>Images from the offensive and media reports turned US public opinion against a war that America seemed to be losing</a:t>
            </a:r>
          </a:p>
          <a:p>
            <a:r>
              <a:rPr lang="en-US" dirty="0" smtClean="0"/>
              <a:t>Ancient city of Hue destroyed - further</a:t>
            </a:r>
          </a:p>
          <a:p>
            <a:pPr marL="0" indent="0">
              <a:buNone/>
            </a:pPr>
            <a:r>
              <a:rPr lang="en-US" dirty="0"/>
              <a:t> </a:t>
            </a:r>
            <a:r>
              <a:rPr lang="en-US" dirty="0" smtClean="0"/>
              <a:t>  bad publicity</a:t>
            </a:r>
          </a:p>
          <a:p>
            <a:endParaRPr lang="en-GB" dirty="0"/>
          </a:p>
        </p:txBody>
      </p:sp>
      <p:pic>
        <p:nvPicPr>
          <p:cNvPr id="4" name="Picture 2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653136"/>
            <a:ext cx="2056656" cy="198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620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the reaction in America to the war?</a:t>
            </a:r>
            <a:endParaRPr lang="en-GB" dirty="0"/>
          </a:p>
        </p:txBody>
      </p:sp>
      <p:sp>
        <p:nvSpPr>
          <p:cNvPr id="3" name="Content Placeholder 2"/>
          <p:cNvSpPr>
            <a:spLocks noGrp="1"/>
          </p:cNvSpPr>
          <p:nvPr>
            <p:ph sz="quarter" idx="1"/>
          </p:nvPr>
        </p:nvSpPr>
        <p:spPr>
          <a:xfrm>
            <a:off x="612648" y="1600200"/>
            <a:ext cx="8153400" cy="4853136"/>
          </a:xfrm>
        </p:spPr>
        <p:txBody>
          <a:bodyPr>
            <a:normAutofit/>
          </a:bodyPr>
          <a:lstStyle/>
          <a:p>
            <a:r>
              <a:rPr lang="en-US" dirty="0" smtClean="0"/>
              <a:t>The draft (conscription) caused young men to oppose the war</a:t>
            </a:r>
          </a:p>
          <a:p>
            <a:r>
              <a:rPr lang="en-US" dirty="0" smtClean="0"/>
              <a:t>Anti-war demonstrations intensified as casualty rates increased</a:t>
            </a:r>
          </a:p>
          <a:p>
            <a:r>
              <a:rPr lang="en-US" dirty="0" smtClean="0"/>
              <a:t>Tax rises caused further opposition – the war’s costs seemed to be </a:t>
            </a:r>
            <a:r>
              <a:rPr lang="en-US" dirty="0" err="1" smtClean="0"/>
              <a:t>spiralling</a:t>
            </a:r>
            <a:r>
              <a:rPr lang="en-US" dirty="0" smtClean="0"/>
              <a:t> out of control</a:t>
            </a:r>
          </a:p>
          <a:p>
            <a:r>
              <a:rPr lang="en-US" dirty="0" smtClean="0"/>
              <a:t>Media coverage became more antagonistic – </a:t>
            </a:r>
            <a:r>
              <a:rPr lang="en-US" dirty="0" err="1" smtClean="0"/>
              <a:t>Tet</a:t>
            </a:r>
            <a:r>
              <a:rPr lang="en-US" dirty="0" smtClean="0"/>
              <a:t> offensive was a key turning point, as was reaction of respected reporter Walter Cronkite (“I thought we were winning this war?”)</a:t>
            </a:r>
          </a:p>
          <a:p>
            <a:endParaRPr lang="en-GB" dirty="0"/>
          </a:p>
        </p:txBody>
      </p:sp>
    </p:spTree>
    <p:extLst>
      <p:ext uri="{BB962C8B-B14F-4D97-AF65-F5344CB8AC3E}">
        <p14:creationId xmlns:p14="http://schemas.microsoft.com/office/powerpoint/2010/main" val="3961357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was the reaction in America to the war?</a:t>
            </a:r>
            <a:endParaRPr lang="en-GB" dirty="0"/>
          </a:p>
        </p:txBody>
      </p:sp>
      <p:sp>
        <p:nvSpPr>
          <p:cNvPr id="3" name="Content Placeholder 2"/>
          <p:cNvSpPr>
            <a:spLocks noGrp="1"/>
          </p:cNvSpPr>
          <p:nvPr>
            <p:ph sz="quarter" idx="1"/>
          </p:nvPr>
        </p:nvSpPr>
        <p:spPr>
          <a:xfrm>
            <a:off x="612648" y="1600200"/>
            <a:ext cx="8153400" cy="4925144"/>
          </a:xfrm>
        </p:spPr>
        <p:txBody>
          <a:bodyPr>
            <a:normAutofit fontScale="92500" lnSpcReduction="20000"/>
          </a:bodyPr>
          <a:lstStyle/>
          <a:p>
            <a:r>
              <a:rPr lang="en-US" dirty="0" smtClean="0"/>
              <a:t>Revelation of the My Lai Massacre in March 1969 (the event actually took place a year earlier) had a huge impact</a:t>
            </a:r>
          </a:p>
          <a:p>
            <a:r>
              <a:rPr lang="en-GB" dirty="0" smtClean="0">
                <a:solidFill>
                  <a:srgbClr val="00B0F0"/>
                </a:solidFill>
              </a:rPr>
              <a:t>“The </a:t>
            </a:r>
            <a:r>
              <a:rPr lang="en-GB" dirty="0">
                <a:solidFill>
                  <a:srgbClr val="00B0F0"/>
                </a:solidFill>
              </a:rPr>
              <a:t>revelations about My Lai deeply shocked the American public. It was the clearest evidence that the war had gone wrong. In November 1969, almost 700,000 anti-war protesters demonstrated in Washington DC. It was the largest political protest in American history</a:t>
            </a:r>
            <a:r>
              <a:rPr lang="en-GB" dirty="0" smtClean="0">
                <a:solidFill>
                  <a:srgbClr val="00B0F0"/>
                </a:solidFill>
              </a:rPr>
              <a:t>.”</a:t>
            </a:r>
          </a:p>
          <a:p>
            <a:r>
              <a:rPr lang="en-GB" dirty="0" smtClean="0"/>
              <a:t>Fulbright Hearings 1971 – the Senate was now questioning the exercise of the war; evidence from veteran John Kerry – where he spoke candidly about orders given to soldiers to rape, torture and destroy whole villages – created a media sensation</a:t>
            </a:r>
            <a:endParaRPr lang="en-GB" dirty="0"/>
          </a:p>
          <a:p>
            <a:endParaRPr lang="en-GB" dirty="0"/>
          </a:p>
        </p:txBody>
      </p:sp>
    </p:spTree>
    <p:extLst>
      <p:ext uri="{BB962C8B-B14F-4D97-AF65-F5344CB8AC3E}">
        <p14:creationId xmlns:p14="http://schemas.microsoft.com/office/powerpoint/2010/main" val="927380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Background</a:t>
            </a:r>
            <a:endParaRPr lang="en-GB" dirty="0"/>
          </a:p>
        </p:txBody>
      </p:sp>
      <p:sp>
        <p:nvSpPr>
          <p:cNvPr id="3" name="Content Placeholder 2"/>
          <p:cNvSpPr>
            <a:spLocks noGrp="1"/>
          </p:cNvSpPr>
          <p:nvPr>
            <p:ph sz="quarter" idx="1"/>
          </p:nvPr>
        </p:nvSpPr>
        <p:spPr>
          <a:xfrm>
            <a:off x="612648" y="1600200"/>
            <a:ext cx="8153400" cy="5069160"/>
          </a:xfrm>
        </p:spPr>
        <p:txBody>
          <a:bodyPr/>
          <a:lstStyle/>
          <a:p>
            <a:r>
              <a:rPr lang="en-US" dirty="0" smtClean="0"/>
              <a:t>Vietnam had been part of the French empire of Indo-China, occupied by Japan during WW2</a:t>
            </a:r>
          </a:p>
          <a:p>
            <a:r>
              <a:rPr lang="en-US" dirty="0" smtClean="0"/>
              <a:t>Communist leader Ho </a:t>
            </a:r>
            <a:r>
              <a:rPr lang="en-US" dirty="0"/>
              <a:t>C</a:t>
            </a:r>
            <a:r>
              <a:rPr lang="en-US" dirty="0" smtClean="0"/>
              <a:t>hi Minh had formed the Vietminh to fight Japan during WW2, and the French afterwards – he wanted independence for Vietnam</a:t>
            </a:r>
          </a:p>
          <a:p>
            <a:r>
              <a:rPr lang="en-US" dirty="0" smtClean="0"/>
              <a:t>The French were defeated by the Vietminh at </a:t>
            </a:r>
            <a:r>
              <a:rPr lang="en-US" dirty="0" err="1" smtClean="0"/>
              <a:t>Dien</a:t>
            </a:r>
            <a:r>
              <a:rPr lang="en-US" dirty="0" smtClean="0"/>
              <a:t> </a:t>
            </a:r>
            <a:r>
              <a:rPr lang="en-US" dirty="0"/>
              <a:t>B</a:t>
            </a:r>
            <a:r>
              <a:rPr lang="en-US" dirty="0" smtClean="0"/>
              <a:t>ien </a:t>
            </a:r>
            <a:r>
              <a:rPr lang="en-US" dirty="0" err="1" smtClean="0"/>
              <a:t>Phu</a:t>
            </a:r>
            <a:r>
              <a:rPr lang="en-US" dirty="0" smtClean="0"/>
              <a:t> in 1954</a:t>
            </a:r>
          </a:p>
          <a:p>
            <a:r>
              <a:rPr lang="en-US" dirty="0" smtClean="0"/>
              <a:t>This led to the Geneva Agreement of 1954</a:t>
            </a:r>
          </a:p>
          <a:p>
            <a:pPr marL="0" indent="0">
              <a:buNone/>
            </a:pPr>
            <a:endParaRPr lang="en-GB" dirty="0"/>
          </a:p>
        </p:txBody>
      </p:sp>
    </p:spTree>
    <p:extLst>
      <p:ext uri="{BB962C8B-B14F-4D97-AF65-F5344CB8AC3E}">
        <p14:creationId xmlns:p14="http://schemas.microsoft.com/office/powerpoint/2010/main" val="1638711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7"/>
          <p:cNvSpPr>
            <a:spLocks noGrp="1" noChangeArrowheads="1"/>
          </p:cNvSpPr>
          <p:nvPr>
            <p:ph type="title"/>
          </p:nvPr>
        </p:nvSpPr>
        <p:spPr>
          <a:xfrm>
            <a:off x="467544" y="44624"/>
            <a:ext cx="7968208" cy="1098376"/>
          </a:xfrm>
        </p:spPr>
        <p:txBody>
          <a:bodyPr>
            <a:normAutofit fontScale="90000"/>
          </a:bodyPr>
          <a:lstStyle/>
          <a:p>
            <a:pPr algn="l" eaLnBrk="1" hangingPunct="1"/>
            <a:r>
              <a:rPr lang="en-GB" sz="3600" b="1" dirty="0" smtClean="0">
                <a:solidFill>
                  <a:schemeClr val="tx1"/>
                </a:solidFill>
              </a:rPr>
              <a:t>How Did America Withdraw from Vietnam?</a:t>
            </a:r>
            <a:r>
              <a:rPr lang="en-GB" sz="1800" b="1" dirty="0" smtClean="0">
                <a:solidFill>
                  <a:schemeClr val="tx1"/>
                </a:solidFill>
              </a:rPr>
              <a:t/>
            </a:r>
            <a:br>
              <a:rPr lang="en-GB" sz="1800" b="1" dirty="0" smtClean="0">
                <a:solidFill>
                  <a:schemeClr val="tx1"/>
                </a:solidFill>
              </a:rPr>
            </a:br>
            <a:r>
              <a:rPr lang="en-GB" sz="1800" b="1" dirty="0">
                <a:solidFill>
                  <a:schemeClr val="tx1"/>
                </a:solidFill>
              </a:rPr>
              <a:t/>
            </a:r>
            <a:br>
              <a:rPr lang="en-GB" sz="1800" b="1" dirty="0">
                <a:solidFill>
                  <a:schemeClr val="tx1"/>
                </a:solidFill>
              </a:rPr>
            </a:br>
            <a:r>
              <a:rPr lang="en-GB" sz="2700" b="1" dirty="0" smtClean="0">
                <a:solidFill>
                  <a:schemeClr val="tx1"/>
                </a:solidFill>
              </a:rPr>
              <a:t>1. Pressure on the USSR and China</a:t>
            </a:r>
            <a:r>
              <a:rPr lang="en-GB" sz="2700" dirty="0" smtClean="0">
                <a:solidFill>
                  <a:schemeClr val="tx1"/>
                </a:solidFill>
              </a:rPr>
              <a:t> </a:t>
            </a:r>
            <a:r>
              <a:rPr lang="en-GB" sz="1600" dirty="0" smtClean="0">
                <a:solidFill>
                  <a:schemeClr val="tx1"/>
                </a:solidFill>
              </a:rPr>
              <a:t/>
            </a:r>
            <a:br>
              <a:rPr lang="en-GB" sz="1600" dirty="0" smtClean="0">
                <a:solidFill>
                  <a:schemeClr val="tx1"/>
                </a:solidFill>
              </a:rPr>
            </a:br>
            <a:endParaRPr lang="en-GB" sz="1800" dirty="0" smtClean="0">
              <a:solidFill>
                <a:schemeClr val="tx1"/>
              </a:solidFill>
            </a:endParaRPr>
          </a:p>
        </p:txBody>
      </p:sp>
      <p:sp>
        <p:nvSpPr>
          <p:cNvPr id="2057" name="Rectangle 28"/>
          <p:cNvSpPr>
            <a:spLocks noGrp="1" noChangeArrowheads="1"/>
          </p:cNvSpPr>
          <p:nvPr>
            <p:ph type="body" sz="half" idx="1"/>
          </p:nvPr>
        </p:nvSpPr>
        <p:spPr>
          <a:xfrm>
            <a:off x="657225" y="3573016"/>
            <a:ext cx="4038600" cy="3124200"/>
          </a:xfrm>
        </p:spPr>
        <p:txBody>
          <a:bodyPr/>
          <a:lstStyle/>
          <a:p>
            <a:pPr marL="190500" indent="-190500" eaLnBrk="1" hangingPunct="1">
              <a:lnSpc>
                <a:spcPct val="90000"/>
              </a:lnSpc>
            </a:pPr>
            <a:r>
              <a:rPr lang="en-GB" sz="1800" dirty="0" smtClean="0"/>
              <a:t>In 1970 Nixon began Strategic Arms Limitation Talks (SALT) with the USSR to limit nuclear weapons.  He asked Moscow to encourage North Vietnam to end the war.</a:t>
            </a:r>
          </a:p>
          <a:p>
            <a:pPr marL="190500" indent="-190500" eaLnBrk="1" hangingPunct="1">
              <a:lnSpc>
                <a:spcPct val="90000"/>
              </a:lnSpc>
            </a:pPr>
            <a:r>
              <a:rPr lang="en-GB" sz="1800" dirty="0" smtClean="0"/>
              <a:t>Nixon also started to improve relations with China.  In February 1972 Nixon was invited to China. As with the USSR, he asked China to pressure North Vietnam to end the war. </a:t>
            </a:r>
          </a:p>
        </p:txBody>
      </p:sp>
      <p:pic>
        <p:nvPicPr>
          <p:cNvPr id="2058"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4925" y="2209800"/>
            <a:ext cx="34956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9" name="Text Box 31"/>
          <p:cNvSpPr txBox="1">
            <a:spLocks noChangeArrowheads="1"/>
          </p:cNvSpPr>
          <p:nvPr/>
        </p:nvSpPr>
        <p:spPr bwMode="auto">
          <a:xfrm>
            <a:off x="617640" y="1556792"/>
            <a:ext cx="413385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a:t>In 1969 the USSR and China fell out. Indeed, late in 1969, it seemed possible that there would even be a war between these two powerful Communist countries. As a result, both the USSR and China tried to improve relations with the USA.</a:t>
            </a:r>
          </a:p>
        </p:txBody>
      </p:sp>
    </p:spTree>
    <p:extLst>
      <p:ext uri="{BB962C8B-B14F-4D97-AF65-F5344CB8AC3E}">
        <p14:creationId xmlns:p14="http://schemas.microsoft.com/office/powerpoint/2010/main" val="2456678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7"/>
          <p:cNvSpPr>
            <a:spLocks noGrp="1" noChangeArrowheads="1"/>
          </p:cNvSpPr>
          <p:nvPr>
            <p:ph type="title"/>
          </p:nvPr>
        </p:nvSpPr>
        <p:spPr>
          <a:xfrm>
            <a:off x="395536" y="332656"/>
            <a:ext cx="8424936" cy="792088"/>
          </a:xfrm>
        </p:spPr>
        <p:txBody>
          <a:bodyPr>
            <a:normAutofit fontScale="90000"/>
          </a:bodyPr>
          <a:lstStyle/>
          <a:p>
            <a:pPr algn="l" eaLnBrk="1" hangingPunct="1"/>
            <a:r>
              <a:rPr lang="en-GB" sz="2800" b="1" dirty="0" smtClean="0">
                <a:solidFill>
                  <a:srgbClr val="231F20"/>
                </a:solidFill>
              </a:rPr>
              <a:t>2. Peace negotiations with North Vietnam</a:t>
            </a:r>
            <a:r>
              <a:rPr lang="en-GB" sz="1800" b="1" dirty="0" smtClean="0">
                <a:solidFill>
                  <a:srgbClr val="231F20"/>
                </a:solidFill>
              </a:rPr>
              <a:t/>
            </a:r>
            <a:br>
              <a:rPr lang="en-GB" sz="1800" b="1" dirty="0" smtClean="0">
                <a:solidFill>
                  <a:srgbClr val="231F20"/>
                </a:solidFill>
              </a:rPr>
            </a:br>
            <a:endParaRPr lang="en-GB" sz="1800" dirty="0" smtClean="0">
              <a:solidFill>
                <a:srgbClr val="000000"/>
              </a:solidFill>
            </a:endParaRPr>
          </a:p>
        </p:txBody>
      </p:sp>
      <p:pic>
        <p:nvPicPr>
          <p:cNvPr id="308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4925" y="2209800"/>
            <a:ext cx="34956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2" name="Text Box 10"/>
          <p:cNvSpPr txBox="1">
            <a:spLocks noChangeArrowheads="1"/>
          </p:cNvSpPr>
          <p:nvPr/>
        </p:nvSpPr>
        <p:spPr bwMode="auto">
          <a:xfrm>
            <a:off x="685800" y="2104231"/>
            <a:ext cx="4038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a:solidFill>
                  <a:srgbClr val="231F20"/>
                </a:solidFill>
              </a:rPr>
              <a:t>From early 1969, Kissinger had regular meetings with the chief Vietnamese peace negotiator, Le </a:t>
            </a:r>
            <a:r>
              <a:rPr lang="en-GB" dirty="0" err="1">
                <a:solidFill>
                  <a:srgbClr val="231F20"/>
                </a:solidFill>
              </a:rPr>
              <a:t>Duc</a:t>
            </a:r>
            <a:r>
              <a:rPr lang="en-GB" dirty="0">
                <a:solidFill>
                  <a:srgbClr val="231F20"/>
                </a:solidFill>
              </a:rPr>
              <a:t> </a:t>
            </a:r>
            <a:r>
              <a:rPr lang="en-GB" dirty="0" err="1">
                <a:solidFill>
                  <a:srgbClr val="231F20"/>
                </a:solidFill>
              </a:rPr>
              <a:t>Tho</a:t>
            </a:r>
            <a:r>
              <a:rPr lang="en-GB" dirty="0">
                <a:solidFill>
                  <a:srgbClr val="231F20"/>
                </a:solidFill>
              </a:rPr>
              <a:t>.</a:t>
            </a:r>
            <a:r>
              <a:rPr lang="en-GB" dirty="0">
                <a:solidFill>
                  <a:srgbClr val="000000"/>
                </a:solidFill>
              </a:rPr>
              <a:t/>
            </a:r>
            <a:br>
              <a:rPr lang="en-GB" dirty="0">
                <a:solidFill>
                  <a:srgbClr val="000000"/>
                </a:solidFill>
              </a:rPr>
            </a:br>
            <a:endParaRPr lang="en-GB" dirty="0">
              <a:solidFill>
                <a:srgbClr val="000000"/>
              </a:solidFill>
            </a:endParaRPr>
          </a:p>
        </p:txBody>
      </p:sp>
    </p:spTree>
    <p:extLst>
      <p:ext uri="{BB962C8B-B14F-4D97-AF65-F5344CB8AC3E}">
        <p14:creationId xmlns:p14="http://schemas.microsoft.com/office/powerpoint/2010/main" val="1389279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7"/>
          <p:cNvSpPr>
            <a:spLocks noGrp="1" noChangeArrowheads="1"/>
          </p:cNvSpPr>
          <p:nvPr>
            <p:ph type="title"/>
          </p:nvPr>
        </p:nvSpPr>
        <p:spPr>
          <a:xfrm>
            <a:off x="533400" y="404664"/>
            <a:ext cx="8153400" cy="814536"/>
          </a:xfrm>
        </p:spPr>
        <p:txBody>
          <a:bodyPr>
            <a:normAutofit/>
          </a:bodyPr>
          <a:lstStyle/>
          <a:p>
            <a:pPr algn="l" eaLnBrk="1" hangingPunct="1"/>
            <a:r>
              <a:rPr lang="en-GB" sz="2800" b="1" dirty="0" smtClean="0">
                <a:solidFill>
                  <a:srgbClr val="231F20"/>
                </a:solidFill>
              </a:rPr>
              <a:t>3. ‘</a:t>
            </a:r>
            <a:r>
              <a:rPr lang="en-GB" sz="2800" b="1" dirty="0" err="1" smtClean="0">
                <a:solidFill>
                  <a:srgbClr val="231F20"/>
                </a:solidFill>
              </a:rPr>
              <a:t>Vietnamisation</a:t>
            </a:r>
            <a:r>
              <a:rPr lang="en-GB" sz="2800" b="1" dirty="0" smtClean="0">
                <a:solidFill>
                  <a:srgbClr val="231F20"/>
                </a:solidFill>
              </a:rPr>
              <a:t>’ of the war effort</a:t>
            </a:r>
            <a:endParaRPr lang="en-GB" sz="2800" dirty="0" smtClean="0">
              <a:solidFill>
                <a:srgbClr val="000000"/>
              </a:solidFill>
            </a:endParaRPr>
          </a:p>
        </p:txBody>
      </p:sp>
      <p:pic>
        <p:nvPicPr>
          <p:cNvPr id="410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4925" y="2209800"/>
            <a:ext cx="34956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 name="Text Box 10"/>
          <p:cNvSpPr txBox="1">
            <a:spLocks noChangeArrowheads="1"/>
          </p:cNvSpPr>
          <p:nvPr/>
        </p:nvSpPr>
        <p:spPr bwMode="auto">
          <a:xfrm>
            <a:off x="467544" y="1844824"/>
            <a:ext cx="441960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a:solidFill>
                  <a:srgbClr val="231F20"/>
                </a:solidFill>
              </a:rPr>
              <a:t>In Vietnam Nixon began the process of</a:t>
            </a:r>
            <a:br>
              <a:rPr lang="en-GB" dirty="0">
                <a:solidFill>
                  <a:srgbClr val="231F20"/>
                </a:solidFill>
              </a:rPr>
            </a:br>
            <a:r>
              <a:rPr lang="en-GB" dirty="0" err="1">
                <a:solidFill>
                  <a:srgbClr val="231F20"/>
                </a:solidFill>
              </a:rPr>
              <a:t>Vietnamisation</a:t>
            </a:r>
            <a:r>
              <a:rPr lang="en-GB" dirty="0">
                <a:solidFill>
                  <a:srgbClr val="231F20"/>
                </a:solidFill>
              </a:rPr>
              <a:t> – building up South</a:t>
            </a:r>
            <a:br>
              <a:rPr lang="en-GB" dirty="0">
                <a:solidFill>
                  <a:srgbClr val="231F20"/>
                </a:solidFill>
              </a:rPr>
            </a:br>
            <a:r>
              <a:rPr lang="en-GB" dirty="0">
                <a:solidFill>
                  <a:srgbClr val="231F20"/>
                </a:solidFill>
              </a:rPr>
              <a:t>Vietnamese forces and withdrawing US</a:t>
            </a:r>
            <a:br>
              <a:rPr lang="en-GB" dirty="0">
                <a:solidFill>
                  <a:srgbClr val="231F20"/>
                </a:solidFill>
              </a:rPr>
            </a:br>
            <a:r>
              <a:rPr lang="en-GB" dirty="0">
                <a:solidFill>
                  <a:srgbClr val="231F20"/>
                </a:solidFill>
              </a:rPr>
              <a:t>troops. Between April 1969 and the end</a:t>
            </a:r>
            <a:br>
              <a:rPr lang="en-GB" dirty="0">
                <a:solidFill>
                  <a:srgbClr val="231F20"/>
                </a:solidFill>
              </a:rPr>
            </a:br>
            <a:r>
              <a:rPr lang="en-GB" dirty="0">
                <a:solidFill>
                  <a:srgbClr val="231F20"/>
                </a:solidFill>
              </a:rPr>
              <a:t>of 1971 almost 400,000 US troops left</a:t>
            </a:r>
            <a:br>
              <a:rPr lang="en-GB" dirty="0">
                <a:solidFill>
                  <a:srgbClr val="231F20"/>
                </a:solidFill>
              </a:rPr>
            </a:br>
            <a:r>
              <a:rPr lang="en-GB" dirty="0">
                <a:solidFill>
                  <a:srgbClr val="231F20"/>
                </a:solidFill>
              </a:rPr>
              <a:t>Vietnam.</a:t>
            </a:r>
            <a:r>
              <a:rPr lang="en-GB" dirty="0">
                <a:solidFill>
                  <a:srgbClr val="000000"/>
                </a:solidFill>
              </a:rPr>
              <a:t/>
            </a:r>
            <a:br>
              <a:rPr lang="en-GB" dirty="0">
                <a:solidFill>
                  <a:srgbClr val="000000"/>
                </a:solidFill>
              </a:rPr>
            </a:br>
            <a:endParaRPr lang="en-GB" dirty="0">
              <a:solidFill>
                <a:srgbClr val="000000"/>
              </a:solidFill>
            </a:endParaRPr>
          </a:p>
        </p:txBody>
      </p:sp>
    </p:spTree>
    <p:extLst>
      <p:ext uri="{BB962C8B-B14F-4D97-AF65-F5344CB8AC3E}">
        <p14:creationId xmlns:p14="http://schemas.microsoft.com/office/powerpoint/2010/main" val="844051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4"/>
          <p:cNvSpPr>
            <a:spLocks noGrp="1" noChangeArrowheads="1"/>
          </p:cNvSpPr>
          <p:nvPr>
            <p:ph type="title"/>
          </p:nvPr>
        </p:nvSpPr>
        <p:spPr>
          <a:xfrm>
            <a:off x="533400" y="332656"/>
            <a:ext cx="8077200" cy="886544"/>
          </a:xfrm>
          <a:noFill/>
        </p:spPr>
        <p:txBody>
          <a:bodyPr>
            <a:normAutofit/>
          </a:bodyPr>
          <a:lstStyle/>
          <a:p>
            <a:pPr algn="l" eaLnBrk="1" hangingPunct="1"/>
            <a:r>
              <a:rPr lang="en-GB" sz="2800" b="1" dirty="0" smtClean="0">
                <a:solidFill>
                  <a:srgbClr val="231F20"/>
                </a:solidFill>
              </a:rPr>
              <a:t>4.  Bombing</a:t>
            </a:r>
            <a:endParaRPr lang="en-GB" sz="2800" dirty="0" smtClean="0">
              <a:solidFill>
                <a:srgbClr val="000000"/>
              </a:solidFill>
            </a:endParaRPr>
          </a:p>
        </p:txBody>
      </p:sp>
      <p:pic>
        <p:nvPicPr>
          <p:cNvPr id="512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4925" y="2209800"/>
            <a:ext cx="34956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0" name="Text Box 13"/>
          <p:cNvSpPr txBox="1">
            <a:spLocks noChangeArrowheads="1"/>
          </p:cNvSpPr>
          <p:nvPr/>
        </p:nvSpPr>
        <p:spPr bwMode="auto">
          <a:xfrm>
            <a:off x="539750" y="1988840"/>
            <a:ext cx="4419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a:solidFill>
                  <a:srgbClr val="231F20"/>
                </a:solidFill>
              </a:rPr>
              <a:t>Nixon increased bombing campaigns</a:t>
            </a:r>
            <a:br>
              <a:rPr lang="en-GB" dirty="0">
                <a:solidFill>
                  <a:srgbClr val="231F20"/>
                </a:solidFill>
              </a:rPr>
            </a:br>
            <a:r>
              <a:rPr lang="en-GB" dirty="0">
                <a:solidFill>
                  <a:srgbClr val="231F20"/>
                </a:solidFill>
              </a:rPr>
              <a:t>against North Vietnam to show he was</a:t>
            </a:r>
            <a:br>
              <a:rPr lang="en-GB" dirty="0">
                <a:solidFill>
                  <a:srgbClr val="231F20"/>
                </a:solidFill>
              </a:rPr>
            </a:br>
            <a:r>
              <a:rPr lang="en-GB" dirty="0">
                <a:solidFill>
                  <a:srgbClr val="231F20"/>
                </a:solidFill>
              </a:rPr>
              <a:t>not weak. He also invaded Viet Cong</a:t>
            </a:r>
            <a:br>
              <a:rPr lang="en-GB" dirty="0">
                <a:solidFill>
                  <a:srgbClr val="231F20"/>
                </a:solidFill>
              </a:rPr>
            </a:br>
            <a:r>
              <a:rPr lang="en-GB" dirty="0">
                <a:solidFill>
                  <a:srgbClr val="231F20"/>
                </a:solidFill>
              </a:rPr>
              <a:t>bases in Cambodia, causing outrage</a:t>
            </a:r>
            <a:br>
              <a:rPr lang="en-GB" dirty="0">
                <a:solidFill>
                  <a:srgbClr val="231F20"/>
                </a:solidFill>
              </a:rPr>
            </a:br>
            <a:r>
              <a:rPr lang="en-GB" dirty="0">
                <a:solidFill>
                  <a:srgbClr val="231F20"/>
                </a:solidFill>
              </a:rPr>
              <a:t>across the world, and even in the USA.</a:t>
            </a:r>
            <a:r>
              <a:rPr lang="en-GB" dirty="0">
                <a:solidFill>
                  <a:srgbClr val="000000"/>
                </a:solidFill>
              </a:rPr>
              <a:t/>
            </a:r>
            <a:br>
              <a:rPr lang="en-GB" dirty="0">
                <a:solidFill>
                  <a:srgbClr val="000000"/>
                </a:solidFill>
              </a:rPr>
            </a:br>
            <a:endParaRPr lang="en-GB" dirty="0">
              <a:solidFill>
                <a:srgbClr val="000000"/>
              </a:solidFill>
            </a:endParaRPr>
          </a:p>
        </p:txBody>
      </p:sp>
    </p:spTree>
    <p:extLst>
      <p:ext uri="{BB962C8B-B14F-4D97-AF65-F5344CB8AC3E}">
        <p14:creationId xmlns:p14="http://schemas.microsoft.com/office/powerpoint/2010/main" val="36689612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America Withdraw from Vietnam?</a:t>
            </a:r>
            <a:endParaRPr lang="en-GB" dirty="0"/>
          </a:p>
        </p:txBody>
      </p:sp>
      <p:sp>
        <p:nvSpPr>
          <p:cNvPr id="3" name="Content Placeholder 2"/>
          <p:cNvSpPr>
            <a:spLocks noGrp="1"/>
          </p:cNvSpPr>
          <p:nvPr>
            <p:ph sz="quarter" idx="1"/>
          </p:nvPr>
        </p:nvSpPr>
        <p:spPr/>
        <p:txBody>
          <a:bodyPr/>
          <a:lstStyle/>
          <a:p>
            <a:r>
              <a:rPr lang="en-US" dirty="0" smtClean="0"/>
              <a:t>Jan 1973 – Ceasefire agreed</a:t>
            </a:r>
          </a:p>
          <a:p>
            <a:r>
              <a:rPr lang="en-US" dirty="0" smtClean="0"/>
              <a:t>1974 – President Nixon’s resignation over Watergate removed guarantee of US support for South Vietnamese regime of President </a:t>
            </a:r>
            <a:r>
              <a:rPr lang="en-US" dirty="0" err="1" smtClean="0"/>
              <a:t>Thieu</a:t>
            </a:r>
            <a:endParaRPr lang="en-US" dirty="0" smtClean="0"/>
          </a:p>
          <a:p>
            <a:r>
              <a:rPr lang="en-US" dirty="0" smtClean="0"/>
              <a:t>April 1975 – Saigon occupied by Vietcong and North Vietnamese forces</a:t>
            </a:r>
          </a:p>
          <a:p>
            <a:r>
              <a:rPr lang="en-US" dirty="0" smtClean="0"/>
              <a:t>American personnel fled by helicopter from US embassy roof</a:t>
            </a:r>
            <a:endParaRPr lang="en-GB" dirty="0"/>
          </a:p>
        </p:txBody>
      </p:sp>
    </p:spTree>
    <p:extLst>
      <p:ext uri="{BB962C8B-B14F-4D97-AF65-F5344CB8AC3E}">
        <p14:creationId xmlns:p14="http://schemas.microsoft.com/office/powerpoint/2010/main" val="6171814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the USA Lose in Vietnam?</a:t>
            </a:r>
            <a:endParaRPr lang="en-GB" dirty="0"/>
          </a:p>
        </p:txBody>
      </p:sp>
      <p:sp>
        <p:nvSpPr>
          <p:cNvPr id="3" name="Content Placeholder 2"/>
          <p:cNvSpPr>
            <a:spLocks noGrp="1"/>
          </p:cNvSpPr>
          <p:nvPr>
            <p:ph sz="quarter" idx="1"/>
          </p:nvPr>
        </p:nvSpPr>
        <p:spPr>
          <a:xfrm>
            <a:off x="323528" y="1600200"/>
            <a:ext cx="8442520" cy="4925144"/>
          </a:xfrm>
        </p:spPr>
        <p:txBody>
          <a:bodyPr>
            <a:normAutofit lnSpcReduction="10000"/>
          </a:bodyPr>
          <a:lstStyle/>
          <a:p>
            <a:r>
              <a:rPr lang="en-US" dirty="0" smtClean="0"/>
              <a:t>Vietcong had widespread support amongst South </a:t>
            </a:r>
            <a:r>
              <a:rPr lang="en-US" dirty="0"/>
              <a:t>V</a:t>
            </a:r>
            <a:r>
              <a:rPr lang="en-US" dirty="0" smtClean="0"/>
              <a:t>ietnamese people, compared to alienation from US and corrupt South </a:t>
            </a:r>
            <a:r>
              <a:rPr lang="en-US" dirty="0"/>
              <a:t>V</a:t>
            </a:r>
            <a:r>
              <a:rPr lang="en-US" dirty="0" smtClean="0"/>
              <a:t>ietnamese regime</a:t>
            </a:r>
          </a:p>
          <a:p>
            <a:r>
              <a:rPr lang="en-US" dirty="0" smtClean="0"/>
              <a:t>US could not combat guerrilla warfare successfully</a:t>
            </a:r>
          </a:p>
          <a:p>
            <a:r>
              <a:rPr lang="en-US" dirty="0" smtClean="0"/>
              <a:t>Vietcong received help from China and USSR, as well as North Vietnam </a:t>
            </a:r>
          </a:p>
          <a:p>
            <a:r>
              <a:rPr lang="en-US" dirty="0" smtClean="0"/>
              <a:t>Media coverage in USA and increasing domestic hostility</a:t>
            </a:r>
          </a:p>
          <a:p>
            <a:r>
              <a:rPr lang="en-US" dirty="0" smtClean="0"/>
              <a:t>Costs eventually helped wear America down</a:t>
            </a:r>
          </a:p>
          <a:p>
            <a:r>
              <a:rPr lang="en-US" dirty="0" smtClean="0"/>
              <a:t>Utter dedication of North Vietnamese leadership, regardless of human cost</a:t>
            </a:r>
          </a:p>
          <a:p>
            <a:endParaRPr lang="en-GB" dirty="0"/>
          </a:p>
        </p:txBody>
      </p:sp>
    </p:spTree>
    <p:extLst>
      <p:ext uri="{BB962C8B-B14F-4D97-AF65-F5344CB8AC3E}">
        <p14:creationId xmlns:p14="http://schemas.microsoft.com/office/powerpoint/2010/main" val="1002417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Vietnam – Question (a)s – 8 marks</a:t>
            </a:r>
            <a:endParaRPr lang="en-GB" dirty="0"/>
          </a:p>
        </p:txBody>
      </p:sp>
      <p:sp>
        <p:nvSpPr>
          <p:cNvPr id="3" name="Content Placeholder 2"/>
          <p:cNvSpPr>
            <a:spLocks noGrp="1"/>
          </p:cNvSpPr>
          <p:nvPr>
            <p:ph sz="quarter" idx="1"/>
          </p:nvPr>
        </p:nvSpPr>
        <p:spPr/>
        <p:txBody>
          <a:bodyPr/>
          <a:lstStyle/>
          <a:p>
            <a:r>
              <a:rPr lang="en-GB" dirty="0"/>
              <a:t>Explain the consequences of French defeat in Vietnam in 1954 for both Vietnam and the USA. </a:t>
            </a:r>
            <a:endParaRPr lang="en-GB" dirty="0" smtClean="0"/>
          </a:p>
          <a:p>
            <a:r>
              <a:rPr lang="en-GB" dirty="0"/>
              <a:t>Why did Saigon fall to the Communists in 1975?</a:t>
            </a:r>
            <a:endParaRPr lang="en-GB" dirty="0">
              <a:solidFill>
                <a:srgbClr val="00B0F0"/>
              </a:solidFill>
            </a:endParaRPr>
          </a:p>
        </p:txBody>
      </p:sp>
    </p:spTree>
    <p:extLst>
      <p:ext uri="{BB962C8B-B14F-4D97-AF65-F5344CB8AC3E}">
        <p14:creationId xmlns:p14="http://schemas.microsoft.com/office/powerpoint/2010/main" val="11399856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Vietnam – Question (b)s – 12 marks</a:t>
            </a:r>
            <a:endParaRPr lang="en-GB" dirty="0"/>
          </a:p>
        </p:txBody>
      </p:sp>
      <p:sp>
        <p:nvSpPr>
          <p:cNvPr id="3" name="Content Placeholder 2"/>
          <p:cNvSpPr>
            <a:spLocks noGrp="1"/>
          </p:cNvSpPr>
          <p:nvPr>
            <p:ph sz="quarter" idx="1"/>
          </p:nvPr>
        </p:nvSpPr>
        <p:spPr/>
        <p:txBody>
          <a:bodyPr>
            <a:normAutofit lnSpcReduction="10000"/>
          </a:bodyPr>
          <a:lstStyle/>
          <a:p>
            <a:r>
              <a:rPr lang="en-US" dirty="0"/>
              <a:t>June 11 - ‘The My Lai Massacre (1968) was the main reason why American public opinion turned </a:t>
            </a:r>
            <a:r>
              <a:rPr lang="en-US" dirty="0" smtClean="0"/>
              <a:t>against </a:t>
            </a:r>
            <a:r>
              <a:rPr lang="en-US" dirty="0"/>
              <a:t>US involvement in Vietnam</a:t>
            </a:r>
            <a:r>
              <a:rPr lang="en-US" dirty="0" smtClean="0"/>
              <a:t>.’ </a:t>
            </a:r>
            <a:r>
              <a:rPr lang="en-US" dirty="0" smtClean="0">
                <a:solidFill>
                  <a:srgbClr val="00B0F0"/>
                </a:solidFill>
              </a:rPr>
              <a:t>Do you agree? Explain your answer. (Every question adds this)</a:t>
            </a:r>
          </a:p>
          <a:p>
            <a:r>
              <a:rPr lang="en-US" dirty="0"/>
              <a:t>June 12 - ‘Media coverage of the Vietnam War was the most important reason for growing </a:t>
            </a:r>
          </a:p>
          <a:p>
            <a:pPr marL="0" indent="0">
              <a:buNone/>
            </a:pPr>
            <a:r>
              <a:rPr lang="en-US" dirty="0" smtClean="0"/>
              <a:t>   demands </a:t>
            </a:r>
            <a:r>
              <a:rPr lang="en-US" dirty="0"/>
              <a:t>for peace from the American public</a:t>
            </a:r>
            <a:r>
              <a:rPr lang="en-US" dirty="0" smtClean="0"/>
              <a:t>.’ </a:t>
            </a:r>
          </a:p>
          <a:p>
            <a:r>
              <a:rPr lang="en-US" dirty="0"/>
              <a:t>‘The bombing of North Vietnam in the 1960s was the USA’s main response to the </a:t>
            </a:r>
            <a:r>
              <a:rPr lang="en-US" dirty="0" smtClean="0"/>
              <a:t>Vietcong’s </a:t>
            </a:r>
            <a:r>
              <a:rPr lang="en-US" dirty="0"/>
              <a:t>use of guerrilla tactics.’</a:t>
            </a:r>
            <a:endParaRPr lang="en-US" dirty="0" smtClean="0"/>
          </a:p>
          <a:p>
            <a:endParaRPr lang="en-GB" dirty="0"/>
          </a:p>
        </p:txBody>
      </p:sp>
    </p:spTree>
    <p:extLst>
      <p:ext uri="{BB962C8B-B14F-4D97-AF65-F5344CB8AC3E}">
        <p14:creationId xmlns:p14="http://schemas.microsoft.com/office/powerpoint/2010/main" val="1155994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Background</a:t>
            </a:r>
            <a:endParaRPr lang="en-GB" dirty="0"/>
          </a:p>
        </p:txBody>
      </p:sp>
      <p:sp>
        <p:nvSpPr>
          <p:cNvPr id="3" name="Content Placeholder 2"/>
          <p:cNvSpPr>
            <a:spLocks noGrp="1"/>
          </p:cNvSpPr>
          <p:nvPr>
            <p:ph sz="quarter" idx="1"/>
          </p:nvPr>
        </p:nvSpPr>
        <p:spPr/>
        <p:txBody>
          <a:bodyPr/>
          <a:lstStyle/>
          <a:p>
            <a:r>
              <a:rPr lang="en-US" dirty="0" smtClean="0"/>
              <a:t>The Geneva Agreement created North and South Vietnam (Communist North, pro-US South)</a:t>
            </a:r>
          </a:p>
          <a:p>
            <a:r>
              <a:rPr lang="en-US" dirty="0" smtClean="0"/>
              <a:t>The Agreement also provided for elections in 1956 for a united Vietnam</a:t>
            </a:r>
          </a:p>
          <a:p>
            <a:r>
              <a:rPr lang="en-US" dirty="0" smtClean="0"/>
              <a:t>The Americans did not sign the Geneva Agreement, and supported the South’s opposition to elections in 1956</a:t>
            </a:r>
          </a:p>
          <a:p>
            <a:r>
              <a:rPr lang="en-US" dirty="0" smtClean="0"/>
              <a:t>They were worried that Communist leader Ho Chi Minh would win any united elections</a:t>
            </a:r>
            <a:endParaRPr lang="en-GB" dirty="0"/>
          </a:p>
        </p:txBody>
      </p:sp>
    </p:spTree>
    <p:extLst>
      <p:ext uri="{BB962C8B-B14F-4D97-AF65-F5344CB8AC3E}">
        <p14:creationId xmlns:p14="http://schemas.microsoft.com/office/powerpoint/2010/main" val="3019161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Were the Americans Concerned About Vietnam?</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Successive American administrations believed in the </a:t>
            </a:r>
            <a:r>
              <a:rPr lang="en-US" i="1" dirty="0" smtClean="0"/>
              <a:t>Domino Theory</a:t>
            </a:r>
          </a:p>
          <a:p>
            <a:r>
              <a:rPr lang="en-US" dirty="0" smtClean="0"/>
              <a:t>They thought that if South Vietnam fell to communism, then other South East Asian states would follow</a:t>
            </a:r>
          </a:p>
          <a:p>
            <a:r>
              <a:rPr lang="en-US" dirty="0" smtClean="0"/>
              <a:t>The politics of the Cold War led US presidents to commit to a policy of </a:t>
            </a:r>
            <a:r>
              <a:rPr lang="en-US" i="1" dirty="0" smtClean="0"/>
              <a:t>containment</a:t>
            </a:r>
            <a:r>
              <a:rPr lang="en-US" dirty="0" smtClean="0"/>
              <a:t>, opposing any further spread of communism</a:t>
            </a:r>
          </a:p>
          <a:p>
            <a:r>
              <a:rPr lang="en-US" dirty="0" smtClean="0"/>
              <a:t>For Eisenhower, Kennedy and Johnson, South Vietnam was an important country to defend</a:t>
            </a:r>
            <a:endParaRPr lang="en-GB" dirty="0"/>
          </a:p>
        </p:txBody>
      </p:sp>
    </p:spTree>
    <p:extLst>
      <p:ext uri="{BB962C8B-B14F-4D97-AF65-F5344CB8AC3E}">
        <p14:creationId xmlns:p14="http://schemas.microsoft.com/office/powerpoint/2010/main" val="894679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President Johnson find himself going to war in Vietnam?</a:t>
            </a:r>
            <a:endParaRPr lang="en-GB" dirty="0"/>
          </a:p>
        </p:txBody>
      </p:sp>
      <p:sp>
        <p:nvSpPr>
          <p:cNvPr id="3" name="Content Placeholder 2"/>
          <p:cNvSpPr>
            <a:spLocks noGrp="1"/>
          </p:cNvSpPr>
          <p:nvPr>
            <p:ph sz="quarter" idx="1"/>
          </p:nvPr>
        </p:nvSpPr>
        <p:spPr/>
        <p:txBody>
          <a:bodyPr>
            <a:normAutofit fontScale="92500"/>
          </a:bodyPr>
          <a:lstStyle/>
          <a:p>
            <a:r>
              <a:rPr lang="en-US" dirty="0" smtClean="0"/>
              <a:t>When </a:t>
            </a:r>
            <a:r>
              <a:rPr lang="en-US" dirty="0"/>
              <a:t>J</a:t>
            </a:r>
            <a:r>
              <a:rPr lang="en-US" dirty="0" smtClean="0"/>
              <a:t>ohnson became president in 1963, American military advisers were supporting the South Vietnamese regime, but they were not directly at war</a:t>
            </a:r>
          </a:p>
          <a:p>
            <a:r>
              <a:rPr lang="en-US" dirty="0" smtClean="0"/>
              <a:t>Kennedy had increased the number of advisers in South Vietnam, sending around 16,000 by the end of his presidency</a:t>
            </a:r>
            <a:r>
              <a:rPr lang="en-GB" dirty="0" smtClean="0"/>
              <a:t> plus military hardware</a:t>
            </a:r>
          </a:p>
          <a:p>
            <a:r>
              <a:rPr lang="en-US" dirty="0" smtClean="0"/>
              <a:t>However, South Vietnam was effectively involved in a civil war, with Communist guerrillas (the Vietcong) supported by the North Vietnamese, fighting the South Vietnamese Army (ARVN)</a:t>
            </a:r>
          </a:p>
        </p:txBody>
      </p:sp>
    </p:spTree>
    <p:extLst>
      <p:ext uri="{BB962C8B-B14F-4D97-AF65-F5344CB8AC3E}">
        <p14:creationId xmlns:p14="http://schemas.microsoft.com/office/powerpoint/2010/main" val="1943839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did President Johnson find himself going to war in Vietnam?</a:t>
            </a:r>
            <a:endParaRPr lang="en-GB" dirty="0"/>
          </a:p>
        </p:txBody>
      </p:sp>
      <p:sp>
        <p:nvSpPr>
          <p:cNvPr id="3" name="Content Placeholder 2"/>
          <p:cNvSpPr>
            <a:spLocks noGrp="1"/>
          </p:cNvSpPr>
          <p:nvPr>
            <p:ph sz="quarter" idx="1"/>
          </p:nvPr>
        </p:nvSpPr>
        <p:spPr>
          <a:xfrm>
            <a:off x="612648" y="1600200"/>
            <a:ext cx="8153400" cy="4925144"/>
          </a:xfrm>
        </p:spPr>
        <p:txBody>
          <a:bodyPr>
            <a:normAutofit lnSpcReduction="10000"/>
          </a:bodyPr>
          <a:lstStyle/>
          <a:p>
            <a:r>
              <a:rPr lang="en-US" dirty="0" smtClean="0"/>
              <a:t>The South Vietnamese regime was finding it increasingly difficult to fight the Vietcong</a:t>
            </a:r>
          </a:p>
          <a:p>
            <a:r>
              <a:rPr lang="en-US" dirty="0" smtClean="0"/>
              <a:t>The Americans had supported the overthrow and murder of former South </a:t>
            </a:r>
            <a:r>
              <a:rPr lang="en-US" dirty="0"/>
              <a:t>V</a:t>
            </a:r>
            <a:r>
              <a:rPr lang="en-US" dirty="0" smtClean="0"/>
              <a:t>ietnamese leader Diem in 1963</a:t>
            </a:r>
          </a:p>
          <a:p>
            <a:r>
              <a:rPr lang="en-US" dirty="0" smtClean="0"/>
              <a:t>Diem’s successors were no more able than he to improve the situation in South Vietnam</a:t>
            </a:r>
          </a:p>
          <a:p>
            <a:r>
              <a:rPr lang="en-US" dirty="0" smtClean="0"/>
              <a:t>Johnson did not initially want a full scale war in Vietnam, as he was committed to a sweeping </a:t>
            </a:r>
            <a:r>
              <a:rPr lang="en-US" dirty="0" err="1" smtClean="0"/>
              <a:t>programme</a:t>
            </a:r>
            <a:r>
              <a:rPr lang="en-US" dirty="0" smtClean="0"/>
              <a:t> of domestic reform in the USA which he called the “Great Society”</a:t>
            </a:r>
            <a:endParaRPr lang="en-GB" dirty="0"/>
          </a:p>
        </p:txBody>
      </p:sp>
    </p:spTree>
    <p:extLst>
      <p:ext uri="{BB962C8B-B14F-4D97-AF65-F5344CB8AC3E}">
        <p14:creationId xmlns:p14="http://schemas.microsoft.com/office/powerpoint/2010/main" val="31127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did President Johnson find himself going to war in Vietnam?</a:t>
            </a:r>
            <a:endParaRPr lang="en-GB" dirty="0"/>
          </a:p>
        </p:txBody>
      </p:sp>
      <p:sp>
        <p:nvSpPr>
          <p:cNvPr id="3" name="Content Placeholder 2"/>
          <p:cNvSpPr>
            <a:spLocks noGrp="1"/>
          </p:cNvSpPr>
          <p:nvPr>
            <p:ph sz="quarter" idx="1"/>
          </p:nvPr>
        </p:nvSpPr>
        <p:spPr/>
        <p:txBody>
          <a:bodyPr/>
          <a:lstStyle/>
          <a:p>
            <a:r>
              <a:rPr lang="en-US" dirty="0" smtClean="0"/>
              <a:t>However, Johnson was also aware that US public opinion expected him to prevent further Communist expansion</a:t>
            </a:r>
          </a:p>
          <a:p>
            <a:r>
              <a:rPr lang="en-US" dirty="0" smtClean="0"/>
              <a:t>He decided that the only way to stop South Vietnam becoming overwhelmed by the North and the Vietcong was to send US forces to help in the fight, not just as advisers</a:t>
            </a:r>
          </a:p>
          <a:p>
            <a:r>
              <a:rPr lang="en-US" dirty="0" smtClean="0"/>
              <a:t>Johnson was partly persuaded by the hawkish leanings of </a:t>
            </a:r>
            <a:r>
              <a:rPr lang="en-US" dirty="0" err="1" smtClean="0"/>
              <a:t>Defence</a:t>
            </a:r>
            <a:r>
              <a:rPr lang="en-US" dirty="0" smtClean="0"/>
              <a:t> Secretary Robert McNamara</a:t>
            </a:r>
            <a:endParaRPr lang="en-GB" dirty="0"/>
          </a:p>
        </p:txBody>
      </p:sp>
    </p:spTree>
    <p:extLst>
      <p:ext uri="{BB962C8B-B14F-4D97-AF65-F5344CB8AC3E}">
        <p14:creationId xmlns:p14="http://schemas.microsoft.com/office/powerpoint/2010/main" val="2682786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t>
            </a:r>
            <a:r>
              <a:rPr lang="en-US" dirty="0"/>
              <a:t>did President Johnson find himself going to war in Vietnam?</a:t>
            </a:r>
            <a:endParaRPr lang="en-GB" dirty="0"/>
          </a:p>
        </p:txBody>
      </p:sp>
      <p:sp>
        <p:nvSpPr>
          <p:cNvPr id="3" name="Content Placeholder 2"/>
          <p:cNvSpPr>
            <a:spLocks noGrp="1"/>
          </p:cNvSpPr>
          <p:nvPr>
            <p:ph sz="quarter" idx="1"/>
          </p:nvPr>
        </p:nvSpPr>
        <p:spPr>
          <a:xfrm>
            <a:off x="612648" y="1600200"/>
            <a:ext cx="8153400" cy="4997152"/>
          </a:xfrm>
        </p:spPr>
        <p:txBody>
          <a:bodyPr>
            <a:normAutofit fontScale="92500" lnSpcReduction="10000"/>
          </a:bodyPr>
          <a:lstStyle/>
          <a:p>
            <a:r>
              <a:rPr lang="en-US" dirty="0" smtClean="0"/>
              <a:t>August 1964, North Vietnamese patrol boats opened fire on US ships in Gulf of Tonkin</a:t>
            </a:r>
          </a:p>
          <a:p>
            <a:r>
              <a:rPr lang="en-US" dirty="0" smtClean="0"/>
              <a:t>Congress passed the ‘Tonkin Resolution’, giving Johnson full war powers to use when he wanted</a:t>
            </a:r>
          </a:p>
          <a:p>
            <a:r>
              <a:rPr lang="en-US" dirty="0" smtClean="0"/>
              <a:t>Johnson waited until after the </a:t>
            </a:r>
            <a:r>
              <a:rPr lang="en-US" dirty="0"/>
              <a:t>N</a:t>
            </a:r>
            <a:r>
              <a:rPr lang="en-US" dirty="0" smtClean="0"/>
              <a:t>ovember elections in America before exercising his powers</a:t>
            </a:r>
          </a:p>
          <a:p>
            <a:r>
              <a:rPr lang="en-US" dirty="0" smtClean="0"/>
              <a:t>In February 1965 Vietcong forces attacked the US air base at </a:t>
            </a:r>
            <a:r>
              <a:rPr lang="en-US" dirty="0" err="1" smtClean="0"/>
              <a:t>Pleiku</a:t>
            </a:r>
            <a:endParaRPr lang="en-US" dirty="0" smtClean="0"/>
          </a:p>
          <a:p>
            <a:r>
              <a:rPr lang="en-US" dirty="0" smtClean="0"/>
              <a:t>Johnson chose to retaliate, and began escalating the troop numbers in Vietnam, as well as </a:t>
            </a:r>
            <a:r>
              <a:rPr lang="en-US" dirty="0" err="1" smtClean="0"/>
              <a:t>authorising</a:t>
            </a:r>
            <a:r>
              <a:rPr lang="en-US" dirty="0" smtClean="0"/>
              <a:t> the bombing campaign that came to be known as </a:t>
            </a:r>
            <a:r>
              <a:rPr lang="en-US" dirty="0"/>
              <a:t>R</a:t>
            </a:r>
            <a:r>
              <a:rPr lang="en-US" dirty="0" smtClean="0"/>
              <a:t>olling Thunder</a:t>
            </a:r>
          </a:p>
          <a:p>
            <a:endParaRPr lang="en-GB" dirty="0"/>
          </a:p>
        </p:txBody>
      </p:sp>
    </p:spTree>
    <p:extLst>
      <p:ext uri="{BB962C8B-B14F-4D97-AF65-F5344CB8AC3E}">
        <p14:creationId xmlns:p14="http://schemas.microsoft.com/office/powerpoint/2010/main" val="2506752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278</TotalTime>
  <Words>2592</Words>
  <Application>Microsoft Macintosh PowerPoint</Application>
  <PresentationFormat>On-screen Show (4:3)</PresentationFormat>
  <Paragraphs>186</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Tw Cen MT</vt:lpstr>
      <vt:lpstr>Wingdings</vt:lpstr>
      <vt:lpstr>Wingdings 2</vt:lpstr>
      <vt:lpstr>Median</vt:lpstr>
      <vt:lpstr>Vietnam 1964 - 1975</vt:lpstr>
      <vt:lpstr>PowerPoint Presentation</vt:lpstr>
      <vt:lpstr>Essential Background</vt:lpstr>
      <vt:lpstr>Essential Background</vt:lpstr>
      <vt:lpstr>Why Were the Americans Concerned About Vietnam?</vt:lpstr>
      <vt:lpstr>Why did President Johnson find himself going to war in Vietnam?</vt:lpstr>
      <vt:lpstr>Why did President Johnson find himself going to war in Vietnam?</vt:lpstr>
      <vt:lpstr>Why did President Johnson find himself going to war in Vietnam?</vt:lpstr>
      <vt:lpstr>How did President Johnson find himself going to war in Vietnam?</vt:lpstr>
      <vt:lpstr>What Sort of War Was Vietnam?</vt:lpstr>
      <vt:lpstr>Guerrilla War</vt:lpstr>
      <vt:lpstr>Vietcong Tactics</vt:lpstr>
      <vt:lpstr>Vietcong Tactics</vt:lpstr>
      <vt:lpstr>Vietcong Tactics</vt:lpstr>
      <vt:lpstr>Vietcong Tactics - Tunnels</vt:lpstr>
      <vt:lpstr>Vietcong Tactics – Attitude to Local Population</vt:lpstr>
      <vt:lpstr>Ho Chi Minh Trail</vt:lpstr>
      <vt:lpstr>Vietcong Losses</vt:lpstr>
      <vt:lpstr>Vietcong Tactics - Summary</vt:lpstr>
      <vt:lpstr>US Tactics - Bombing</vt:lpstr>
      <vt:lpstr>US Tactics – How effective was bombing?</vt:lpstr>
      <vt:lpstr>US Tactics – How effective was bombing?</vt:lpstr>
      <vt:lpstr>US Tactics – Chemical Weapons</vt:lpstr>
      <vt:lpstr>US Tactics – Search and Destroy</vt:lpstr>
      <vt:lpstr>Turning Point – The Tet Offensive 1968</vt:lpstr>
      <vt:lpstr>Turning Point – Tet 1968</vt:lpstr>
      <vt:lpstr>Turning Point – Tet 1968</vt:lpstr>
      <vt:lpstr>What was the reaction in America to the war?</vt:lpstr>
      <vt:lpstr>What was the reaction in America to the war?</vt:lpstr>
      <vt:lpstr>How Did America Withdraw from Vietnam?  1. Pressure on the USSR and China  </vt:lpstr>
      <vt:lpstr>2. Peace negotiations with North Vietnam </vt:lpstr>
      <vt:lpstr>3. ‘Vietnamisation’ of the war effort</vt:lpstr>
      <vt:lpstr>4.  Bombing</vt:lpstr>
      <vt:lpstr>How Did America Withdraw from Vietnam?</vt:lpstr>
      <vt:lpstr>Why did the USA Lose in Vietnam?</vt:lpstr>
      <vt:lpstr>Vietnam – Question (a)s – 8 marks</vt:lpstr>
      <vt:lpstr>Vietnam – Question (b)s – 12 marks</vt:lpstr>
    </vt:vector>
  </TitlesOfParts>
  <Company>Sutton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1964 - 1975</dc:title>
  <dc:creator>G. Marshall</dc:creator>
  <cp:lastModifiedBy>Microsoft Office User</cp:lastModifiedBy>
  <cp:revision>34</cp:revision>
  <dcterms:created xsi:type="dcterms:W3CDTF">2014-04-30T11:54:38Z</dcterms:created>
  <dcterms:modified xsi:type="dcterms:W3CDTF">2017-03-10T01:13:49Z</dcterms:modified>
</cp:coreProperties>
</file>