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94666"/>
  </p:normalViewPr>
  <p:slideViewPr>
    <p:cSldViewPr>
      <p:cViewPr>
        <p:scale>
          <a:sx n="68" d="100"/>
          <a:sy n="68" d="100"/>
        </p:scale>
        <p:origin x="2192" y="9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1396C9-AC57-4DF1-83ED-A2033BCD6285}" type="datetimeFigureOut">
              <a:rPr lang="en-GB" smtClean="0"/>
              <a:t>14/03/2017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AFC7A-C412-4602-8586-BC6CC7475F3E}" type="slidenum">
              <a:rPr lang="en-GB" smtClean="0"/>
              <a:t>‹#›</a:t>
            </a:fld>
            <a:endParaRPr lang="en-GB"/>
          </a:p>
        </p:txBody>
      </p:sp>
    </p:spTree>
    <p:extLst>
      <p:ext uri="{BB962C8B-B14F-4D97-AF65-F5344CB8AC3E}">
        <p14:creationId xmlns:p14="http://schemas.microsoft.com/office/powerpoint/2010/main" val="251509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1396C9-AC57-4DF1-83ED-A2033BCD6285}" type="datetimeFigureOut">
              <a:rPr lang="en-GB" smtClean="0"/>
              <a:t>14/03/2017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AFC7A-C412-4602-8586-BC6CC7475F3E}" type="slidenum">
              <a:rPr lang="en-GB" smtClean="0"/>
              <a:t>‹#›</a:t>
            </a:fld>
            <a:endParaRPr lang="en-GB"/>
          </a:p>
        </p:txBody>
      </p:sp>
    </p:spTree>
    <p:extLst>
      <p:ext uri="{BB962C8B-B14F-4D97-AF65-F5344CB8AC3E}">
        <p14:creationId xmlns:p14="http://schemas.microsoft.com/office/powerpoint/2010/main" val="192785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1396C9-AC57-4DF1-83ED-A2033BCD6285}" type="datetimeFigureOut">
              <a:rPr lang="en-GB" smtClean="0"/>
              <a:t>14/03/2017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AFC7A-C412-4602-8586-BC6CC7475F3E}" type="slidenum">
              <a:rPr lang="en-GB" smtClean="0"/>
              <a:t>‹#›</a:t>
            </a:fld>
            <a:endParaRPr lang="en-GB"/>
          </a:p>
        </p:txBody>
      </p:sp>
    </p:spTree>
    <p:extLst>
      <p:ext uri="{BB962C8B-B14F-4D97-AF65-F5344CB8AC3E}">
        <p14:creationId xmlns:p14="http://schemas.microsoft.com/office/powerpoint/2010/main" val="1489769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1396C9-AC57-4DF1-83ED-A2033BCD6285}" type="datetimeFigureOut">
              <a:rPr lang="en-GB" smtClean="0"/>
              <a:t>14/03/2017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AFC7A-C412-4602-8586-BC6CC7475F3E}" type="slidenum">
              <a:rPr lang="en-GB" smtClean="0"/>
              <a:t>‹#›</a:t>
            </a:fld>
            <a:endParaRPr lang="en-GB"/>
          </a:p>
        </p:txBody>
      </p:sp>
    </p:spTree>
    <p:extLst>
      <p:ext uri="{BB962C8B-B14F-4D97-AF65-F5344CB8AC3E}">
        <p14:creationId xmlns:p14="http://schemas.microsoft.com/office/powerpoint/2010/main" val="3652700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1396C9-AC57-4DF1-83ED-A2033BCD6285}" type="datetimeFigureOut">
              <a:rPr lang="en-GB" smtClean="0"/>
              <a:t>14/03/2017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AFC7A-C412-4602-8586-BC6CC7475F3E}" type="slidenum">
              <a:rPr lang="en-GB" smtClean="0"/>
              <a:t>‹#›</a:t>
            </a:fld>
            <a:endParaRPr lang="en-GB"/>
          </a:p>
        </p:txBody>
      </p:sp>
    </p:spTree>
    <p:extLst>
      <p:ext uri="{BB962C8B-B14F-4D97-AF65-F5344CB8AC3E}">
        <p14:creationId xmlns:p14="http://schemas.microsoft.com/office/powerpoint/2010/main" val="413353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1396C9-AC57-4DF1-83ED-A2033BCD6285}" type="datetimeFigureOut">
              <a:rPr lang="en-GB" smtClean="0"/>
              <a:t>14/03/2017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DAFC7A-C412-4602-8586-BC6CC7475F3E}" type="slidenum">
              <a:rPr lang="en-GB" smtClean="0"/>
              <a:t>‹#›</a:t>
            </a:fld>
            <a:endParaRPr lang="en-GB"/>
          </a:p>
        </p:txBody>
      </p:sp>
    </p:spTree>
    <p:extLst>
      <p:ext uri="{BB962C8B-B14F-4D97-AF65-F5344CB8AC3E}">
        <p14:creationId xmlns:p14="http://schemas.microsoft.com/office/powerpoint/2010/main" val="329958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01396C9-AC57-4DF1-83ED-A2033BCD6285}" type="datetimeFigureOut">
              <a:rPr lang="en-GB" smtClean="0"/>
              <a:t>14/03/2017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DAFC7A-C412-4602-8586-BC6CC7475F3E}" type="slidenum">
              <a:rPr lang="en-GB" smtClean="0"/>
              <a:t>‹#›</a:t>
            </a:fld>
            <a:endParaRPr lang="en-GB"/>
          </a:p>
        </p:txBody>
      </p:sp>
    </p:spTree>
    <p:extLst>
      <p:ext uri="{BB962C8B-B14F-4D97-AF65-F5344CB8AC3E}">
        <p14:creationId xmlns:p14="http://schemas.microsoft.com/office/powerpoint/2010/main" val="427014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1396C9-AC57-4DF1-83ED-A2033BCD6285}" type="datetimeFigureOut">
              <a:rPr lang="en-GB" smtClean="0"/>
              <a:t>14/03/2017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DAFC7A-C412-4602-8586-BC6CC7475F3E}" type="slidenum">
              <a:rPr lang="en-GB" smtClean="0"/>
              <a:t>‹#›</a:t>
            </a:fld>
            <a:endParaRPr lang="en-GB"/>
          </a:p>
        </p:txBody>
      </p:sp>
    </p:spTree>
    <p:extLst>
      <p:ext uri="{BB962C8B-B14F-4D97-AF65-F5344CB8AC3E}">
        <p14:creationId xmlns:p14="http://schemas.microsoft.com/office/powerpoint/2010/main" val="384123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396C9-AC57-4DF1-83ED-A2033BCD6285}" type="datetimeFigureOut">
              <a:rPr lang="en-GB" smtClean="0"/>
              <a:t>14/03/2017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DAFC7A-C412-4602-8586-BC6CC7475F3E}" type="slidenum">
              <a:rPr lang="en-GB" smtClean="0"/>
              <a:t>‹#›</a:t>
            </a:fld>
            <a:endParaRPr lang="en-GB"/>
          </a:p>
        </p:txBody>
      </p:sp>
    </p:spTree>
    <p:extLst>
      <p:ext uri="{BB962C8B-B14F-4D97-AF65-F5344CB8AC3E}">
        <p14:creationId xmlns:p14="http://schemas.microsoft.com/office/powerpoint/2010/main" val="269271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396C9-AC57-4DF1-83ED-A2033BCD6285}" type="datetimeFigureOut">
              <a:rPr lang="en-GB" smtClean="0"/>
              <a:t>14/03/2017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DAFC7A-C412-4602-8586-BC6CC7475F3E}" type="slidenum">
              <a:rPr lang="en-GB" smtClean="0"/>
              <a:t>‹#›</a:t>
            </a:fld>
            <a:endParaRPr lang="en-GB"/>
          </a:p>
        </p:txBody>
      </p:sp>
    </p:spTree>
    <p:extLst>
      <p:ext uri="{BB962C8B-B14F-4D97-AF65-F5344CB8AC3E}">
        <p14:creationId xmlns:p14="http://schemas.microsoft.com/office/powerpoint/2010/main" val="378132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396C9-AC57-4DF1-83ED-A2033BCD6285}" type="datetimeFigureOut">
              <a:rPr lang="en-GB" smtClean="0"/>
              <a:t>14/03/2017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DAFC7A-C412-4602-8586-BC6CC7475F3E}" type="slidenum">
              <a:rPr lang="en-GB" smtClean="0"/>
              <a:t>‹#›</a:t>
            </a:fld>
            <a:endParaRPr lang="en-GB"/>
          </a:p>
        </p:txBody>
      </p:sp>
    </p:spTree>
    <p:extLst>
      <p:ext uri="{BB962C8B-B14F-4D97-AF65-F5344CB8AC3E}">
        <p14:creationId xmlns:p14="http://schemas.microsoft.com/office/powerpoint/2010/main" val="17597093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396C9-AC57-4DF1-83ED-A2033BCD6285}" type="datetimeFigureOut">
              <a:rPr lang="en-GB" smtClean="0"/>
              <a:t>14/03/2017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AFC7A-C412-4602-8586-BC6CC7475F3E}" type="slidenum">
              <a:rPr lang="en-GB" smtClean="0"/>
              <a:t>‹#›</a:t>
            </a:fld>
            <a:endParaRPr lang="en-GB"/>
          </a:p>
        </p:txBody>
      </p:sp>
    </p:spTree>
    <p:extLst>
      <p:ext uri="{BB962C8B-B14F-4D97-AF65-F5344CB8AC3E}">
        <p14:creationId xmlns:p14="http://schemas.microsoft.com/office/powerpoint/2010/main" val="761725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3968" y="1600200"/>
            <a:ext cx="4402832" cy="4997152"/>
          </a:xfrm>
          <a:ln>
            <a:solidFill>
              <a:schemeClr val="tx1"/>
            </a:solidFill>
          </a:ln>
        </p:spPr>
        <p:txBody>
          <a:bodyPr>
            <a:normAutofit fontScale="62500" lnSpcReduction="20000"/>
          </a:bodyPr>
          <a:lstStyle/>
          <a:p>
            <a:pPr>
              <a:spcBef>
                <a:spcPct val="50000"/>
              </a:spcBef>
            </a:pPr>
            <a:r>
              <a:rPr lang="en-GB" dirty="0" smtClean="0">
                <a:latin typeface="Comic Sans MS" pitchFamily="66" charset="0"/>
              </a:rPr>
              <a:t>During the 19</a:t>
            </a:r>
            <a:r>
              <a:rPr lang="en-GB" baseline="30000" dirty="0" smtClean="0">
                <a:latin typeface="Comic Sans MS" pitchFamily="66" charset="0"/>
              </a:rPr>
              <a:t>th</a:t>
            </a:r>
            <a:r>
              <a:rPr lang="en-GB" dirty="0" smtClean="0">
                <a:latin typeface="Comic Sans MS" pitchFamily="66" charset="0"/>
              </a:rPr>
              <a:t> century Vietnam was ruled by France and known as Indo-China.</a:t>
            </a:r>
          </a:p>
          <a:p>
            <a:pPr>
              <a:spcBef>
                <a:spcPct val="50000"/>
              </a:spcBef>
            </a:pPr>
            <a:r>
              <a:rPr lang="en-GB" altLang="en-US" dirty="0" smtClean="0">
                <a:latin typeface="Comic Sans MS" pitchFamily="66" charset="0"/>
              </a:rPr>
              <a:t>The French began to change the Vietnamese way of life. For example, the rich people of Vietnam converted to Catholicism, and turned away from Buddhism. A French way of life was encouraged such as housing, fashion and language.</a:t>
            </a:r>
          </a:p>
          <a:p>
            <a:pPr>
              <a:spcBef>
                <a:spcPct val="50000"/>
              </a:spcBef>
            </a:pPr>
            <a:r>
              <a:rPr lang="en-GB" altLang="en-US" dirty="0" smtClean="0">
                <a:latin typeface="Comic Sans MS" pitchFamily="66" charset="0"/>
              </a:rPr>
              <a:t>This created a new powerful Vietnamese elite class who helped the French keep control of the 30 million people living in Indochina. Those who resisted were punished or disappeared. </a:t>
            </a:r>
          </a:p>
        </p:txBody>
      </p:sp>
      <p:sp>
        <p:nvSpPr>
          <p:cNvPr id="4" name="Text Box 1027"/>
          <p:cNvSpPr txBox="1">
            <a:spLocks noGrp="1" noChangeArrowheads="1"/>
          </p:cNvSpPr>
          <p:nvPr>
            <p:ph type="title"/>
          </p:nvPr>
        </p:nvSpPr>
        <p:spPr bwMode="auto">
          <a:xfrm>
            <a:off x="0" y="177243"/>
            <a:ext cx="7833048" cy="9541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GB" sz="2800" u="sng" dirty="0" smtClean="0">
                <a:solidFill>
                  <a:schemeClr val="accent2">
                    <a:lumMod val="75000"/>
                  </a:schemeClr>
                </a:solidFill>
                <a:latin typeface="Comic Sans MS" pitchFamily="66" charset="0"/>
              </a:rPr>
              <a:t>Before World War 2: </a:t>
            </a:r>
            <a:br>
              <a:rPr lang="en-GB" sz="2800" u="sng" dirty="0" smtClean="0">
                <a:solidFill>
                  <a:schemeClr val="accent2">
                    <a:lumMod val="75000"/>
                  </a:schemeClr>
                </a:solidFill>
                <a:latin typeface="Comic Sans MS" pitchFamily="66" charset="0"/>
              </a:rPr>
            </a:br>
            <a:r>
              <a:rPr lang="en-GB" sz="2800" u="sng" dirty="0" smtClean="0">
                <a:solidFill>
                  <a:schemeClr val="accent2">
                    <a:lumMod val="75000"/>
                  </a:schemeClr>
                </a:solidFill>
                <a:latin typeface="Comic Sans MS" pitchFamily="66" charset="0"/>
              </a:rPr>
              <a:t>France ruled Indochina</a:t>
            </a:r>
            <a:endParaRPr lang="en-GB" sz="2800" u="sng" dirty="0">
              <a:solidFill>
                <a:schemeClr val="accent2">
                  <a:lumMod val="75000"/>
                </a:schemeClr>
              </a:solidFill>
              <a:latin typeface="Comic Sans MS" pitchFamily="66" charset="0"/>
            </a:endParaRPr>
          </a:p>
        </p:txBody>
      </p:sp>
      <p:pic>
        <p:nvPicPr>
          <p:cNvPr id="1026" name="Picture 2" descr="http://www.millstreet.ie/blog/wp-content/uploads/2012/09/french-fla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283096"/>
            <a:ext cx="1174496" cy="12656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istorywarsweapons.com/wp-content/uploads/image/French_Indochina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80230"/>
            <a:ext cx="3676650" cy="50171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20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509" t="20135" r="18478" b="11766"/>
          <a:stretch/>
        </p:blipFill>
        <p:spPr bwMode="auto">
          <a:xfrm>
            <a:off x="539552" y="764704"/>
            <a:ext cx="8196197" cy="5040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80314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review</a:t>
            </a:r>
            <a:endParaRPr lang="en-GB" dirty="0"/>
          </a:p>
        </p:txBody>
      </p:sp>
      <p:sp>
        <p:nvSpPr>
          <p:cNvPr id="3" name="Content Placeholder 2"/>
          <p:cNvSpPr>
            <a:spLocks noGrp="1"/>
          </p:cNvSpPr>
          <p:nvPr>
            <p:ph idx="1"/>
          </p:nvPr>
        </p:nvSpPr>
        <p:spPr>
          <a:xfrm>
            <a:off x="179512" y="1600200"/>
            <a:ext cx="8856984" cy="4525963"/>
          </a:xfrm>
          <a:solidFill>
            <a:schemeClr val="bg1"/>
          </a:solidFill>
          <a:ln>
            <a:solidFill>
              <a:schemeClr val="tx1"/>
            </a:solidFill>
          </a:ln>
        </p:spPr>
        <p:txBody>
          <a:bodyPr>
            <a:normAutofit/>
          </a:bodyPr>
          <a:lstStyle/>
          <a:p>
            <a:pPr marL="0" indent="0">
              <a:buNone/>
            </a:pPr>
            <a:r>
              <a:rPr lang="en-GB" sz="2800" b="1" dirty="0" smtClean="0"/>
              <a:t>Which of the following options was the main reason America got involved in the Vietnam conflict?</a:t>
            </a:r>
          </a:p>
          <a:p>
            <a:pPr marL="0" indent="0">
              <a:buNone/>
            </a:pPr>
            <a:endParaRPr lang="en-GB" sz="2800" b="1" dirty="0"/>
          </a:p>
          <a:p>
            <a:pPr marL="0" indent="0">
              <a:buNone/>
            </a:pPr>
            <a:r>
              <a:rPr lang="en-GB" sz="2800" b="1" dirty="0" smtClean="0"/>
              <a:t>Option 1: The defeat of the French &amp; Geneva conference</a:t>
            </a:r>
          </a:p>
          <a:p>
            <a:pPr marL="0" indent="0">
              <a:buNone/>
            </a:pPr>
            <a:endParaRPr lang="en-GB" sz="2800" b="1" dirty="0" smtClean="0"/>
          </a:p>
          <a:p>
            <a:pPr marL="0" indent="0">
              <a:buNone/>
            </a:pPr>
            <a:r>
              <a:rPr lang="en-GB" sz="2800" b="1" dirty="0" smtClean="0"/>
              <a:t>Option 2: The domino theory </a:t>
            </a:r>
          </a:p>
          <a:p>
            <a:pPr marL="0" indent="0">
              <a:buNone/>
            </a:pPr>
            <a:endParaRPr lang="en-GB" sz="2800" b="1" dirty="0" smtClean="0"/>
          </a:p>
          <a:p>
            <a:pPr marL="0" indent="0">
              <a:buNone/>
            </a:pPr>
            <a:r>
              <a:rPr lang="en-GB" sz="2800" b="1" dirty="0" smtClean="0"/>
              <a:t>Option 3: The weakness of the Diem government</a:t>
            </a:r>
            <a:endParaRPr lang="en-GB" sz="2800" b="1" dirty="0"/>
          </a:p>
        </p:txBody>
      </p:sp>
    </p:spTree>
    <p:extLst>
      <p:ext uri="{BB962C8B-B14F-4D97-AF65-F5344CB8AC3E}">
        <p14:creationId xmlns:p14="http://schemas.microsoft.com/office/powerpoint/2010/main" val="2307037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32657"/>
            <a:ext cx="8280920" cy="792088"/>
          </a:xfrm>
          <a:solidFill>
            <a:schemeClr val="tx2">
              <a:lumMod val="40000"/>
              <a:lumOff val="60000"/>
            </a:schemeClr>
          </a:solidFill>
        </p:spPr>
        <p:txBody>
          <a:bodyPr/>
          <a:lstStyle/>
          <a:p>
            <a:r>
              <a:rPr lang="en-GB" u="sng" dirty="0" smtClean="0"/>
              <a:t>How did the war escalate?</a:t>
            </a:r>
            <a:endParaRPr lang="en-GB" u="sng"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577" t="38514" r="19236" b="24438"/>
          <a:stretch/>
        </p:blipFill>
        <p:spPr bwMode="auto">
          <a:xfrm>
            <a:off x="467544" y="1268760"/>
            <a:ext cx="8113080" cy="31618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95536" y="4581128"/>
            <a:ext cx="8185088" cy="1938992"/>
          </a:xfrm>
          <a:prstGeom prst="rect">
            <a:avLst/>
          </a:prstGeom>
          <a:solidFill>
            <a:srgbClr val="FFFF00"/>
          </a:solidFill>
          <a:ln>
            <a:solidFill>
              <a:schemeClr val="tx1"/>
            </a:solidFill>
          </a:ln>
        </p:spPr>
        <p:txBody>
          <a:bodyPr wrap="square" rtlCol="0">
            <a:spAutoFit/>
          </a:bodyPr>
          <a:lstStyle/>
          <a:p>
            <a:r>
              <a:rPr lang="en-GB" sz="2400" dirty="0" smtClean="0"/>
              <a:t>To do this we will:-</a:t>
            </a:r>
          </a:p>
          <a:p>
            <a:pPr marL="342900" indent="-342900">
              <a:buFont typeface="+mj-lt"/>
              <a:buAutoNum type="arabicPeriod"/>
            </a:pPr>
            <a:r>
              <a:rPr lang="en-GB" sz="2400" dirty="0" smtClean="0"/>
              <a:t>Answer 4 comprehension questions.</a:t>
            </a:r>
          </a:p>
          <a:p>
            <a:pPr marL="342900" indent="-342900">
              <a:buFont typeface="+mj-lt"/>
              <a:buAutoNum type="arabicPeriod"/>
            </a:pPr>
            <a:r>
              <a:rPr lang="en-GB" sz="2400" dirty="0" smtClean="0"/>
              <a:t>Create a mind map.</a:t>
            </a:r>
          </a:p>
          <a:p>
            <a:pPr marL="342900" indent="-342900">
              <a:buFont typeface="+mj-lt"/>
              <a:buAutoNum type="arabicPeriod"/>
            </a:pPr>
            <a:r>
              <a:rPr lang="en-GB" sz="2400" dirty="0" smtClean="0"/>
              <a:t>Use representations to assess which U.S. President wanted war the most.</a:t>
            </a:r>
          </a:p>
        </p:txBody>
      </p:sp>
    </p:spTree>
    <p:extLst>
      <p:ext uri="{BB962C8B-B14F-4D97-AF65-F5344CB8AC3E}">
        <p14:creationId xmlns:p14="http://schemas.microsoft.com/office/powerpoint/2010/main" val="1128223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23" t="11094" r="49745" b="6645"/>
          <a:stretch/>
        </p:blipFill>
        <p:spPr bwMode="auto">
          <a:xfrm>
            <a:off x="446731" y="308723"/>
            <a:ext cx="3459967" cy="60839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597" t="18132" r="19120" b="3547"/>
          <a:stretch/>
        </p:blipFill>
        <p:spPr bwMode="auto">
          <a:xfrm>
            <a:off x="4211960" y="271384"/>
            <a:ext cx="4320480" cy="61586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9398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tailor-f.de/images/0ho-chi-minh-golf-trail-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052" y="461622"/>
            <a:ext cx="3816424" cy="6113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9552" y="548680"/>
            <a:ext cx="180020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solidFill>
                  <a:schemeClr val="tx1"/>
                </a:solidFill>
              </a:rPr>
              <a:t>Ho</a:t>
            </a:r>
            <a:r>
              <a:rPr lang="en-GB" b="1" dirty="0" smtClean="0">
                <a:solidFill>
                  <a:schemeClr val="tx1"/>
                </a:solidFill>
              </a:rPr>
              <a:t> Chi Minh trail</a:t>
            </a:r>
            <a:endParaRPr lang="en-GB" b="1" dirty="0">
              <a:solidFill>
                <a:schemeClr val="tx1"/>
              </a:solidFill>
            </a:endParaRPr>
          </a:p>
        </p:txBody>
      </p:sp>
      <p:sp>
        <p:nvSpPr>
          <p:cNvPr id="6" name="Rounded Rectangle 5"/>
          <p:cNvSpPr/>
          <p:nvPr/>
        </p:nvSpPr>
        <p:spPr>
          <a:xfrm>
            <a:off x="539552" y="2348879"/>
            <a:ext cx="1728192" cy="4225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This supply route from the North to the South was maintained by 100,000 peasants moving supplies through the jungle.</a:t>
            </a:r>
            <a:endParaRPr lang="en-GB" sz="2000" b="1" dirty="0">
              <a:solidFill>
                <a:schemeClr val="tx1"/>
              </a:solidFill>
            </a:endParaRPr>
          </a:p>
        </p:txBody>
      </p:sp>
      <p:pic>
        <p:nvPicPr>
          <p:cNvPr id="5122" name="Picture 2" descr="http://www.laosgpsmap.com/wp-content/uploads/2012/08/Ho-Chi-Minh-road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475699"/>
            <a:ext cx="2880320" cy="248475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historiana.webtic.nl/assets/uploads/Bicycle_on_Ho_Chi_Minh_tra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2369772"/>
            <a:ext cx="1927888" cy="254923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vietnamconnect.com/vculture/images/truongsontra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4903" y="4461843"/>
            <a:ext cx="2656261" cy="195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450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Full sentence answers</a:t>
            </a:r>
            <a:endParaRPr lang="en-GB" u="sng" dirty="0"/>
          </a:p>
        </p:txBody>
      </p:sp>
      <p:sp>
        <p:nvSpPr>
          <p:cNvPr id="3" name="Content Placeholder 2"/>
          <p:cNvSpPr>
            <a:spLocks noGrp="1"/>
          </p:cNvSpPr>
          <p:nvPr>
            <p:ph idx="1"/>
          </p:nvPr>
        </p:nvSpPr>
        <p:spPr>
          <a:xfrm>
            <a:off x="457200" y="1844824"/>
            <a:ext cx="8229600" cy="4281339"/>
          </a:xfrm>
          <a:solidFill>
            <a:schemeClr val="bg1"/>
          </a:solidFill>
          <a:ln>
            <a:solidFill>
              <a:schemeClr val="tx1"/>
            </a:solidFill>
          </a:ln>
        </p:spPr>
        <p:txBody>
          <a:bodyPr/>
          <a:lstStyle/>
          <a:p>
            <a:pPr marL="514350" indent="-514350">
              <a:buFont typeface="+mj-lt"/>
              <a:buAutoNum type="arabicPeriod"/>
            </a:pPr>
            <a:r>
              <a:rPr lang="en-GB" dirty="0" smtClean="0"/>
              <a:t>Why did the National Liberation Front become known as the Viet Cong?</a:t>
            </a:r>
          </a:p>
          <a:p>
            <a:pPr marL="514350" indent="-514350">
              <a:buFont typeface="+mj-lt"/>
              <a:buAutoNum type="arabicPeriod"/>
            </a:pPr>
            <a:r>
              <a:rPr lang="en-GB" dirty="0" smtClean="0"/>
              <a:t>Why did Diem request more support from the US to fight the Viet Cong?</a:t>
            </a:r>
          </a:p>
          <a:p>
            <a:pPr marL="514350" indent="-514350">
              <a:buFont typeface="+mj-lt"/>
              <a:buAutoNum type="arabicPeriod"/>
            </a:pPr>
            <a:r>
              <a:rPr lang="en-GB" dirty="0" smtClean="0"/>
              <a:t>What was aim of the Viet Cong and where did their support mainly come from?</a:t>
            </a:r>
          </a:p>
          <a:p>
            <a:pPr marL="514350" indent="-514350">
              <a:buFont typeface="+mj-lt"/>
              <a:buAutoNum type="arabicPeriod"/>
            </a:pPr>
            <a:r>
              <a:rPr lang="en-GB" dirty="0" smtClean="0"/>
              <a:t>What was the </a:t>
            </a:r>
            <a:r>
              <a:rPr lang="en-GB" dirty="0" err="1" smtClean="0"/>
              <a:t>Ho</a:t>
            </a:r>
            <a:r>
              <a:rPr lang="en-GB" dirty="0" smtClean="0"/>
              <a:t> Chi Minh trail?</a:t>
            </a:r>
            <a:endParaRPr lang="en-GB" dirty="0"/>
          </a:p>
        </p:txBody>
      </p:sp>
      <p:sp>
        <p:nvSpPr>
          <p:cNvPr id="4" name="TextBox 3"/>
          <p:cNvSpPr txBox="1"/>
          <p:nvPr/>
        </p:nvSpPr>
        <p:spPr>
          <a:xfrm rot="20933136">
            <a:off x="251521" y="393973"/>
            <a:ext cx="1440160" cy="584775"/>
          </a:xfrm>
          <a:prstGeom prst="rect">
            <a:avLst/>
          </a:prstGeom>
          <a:solidFill>
            <a:srgbClr val="FFFF00"/>
          </a:solidFill>
          <a:ln>
            <a:solidFill>
              <a:schemeClr val="tx1"/>
            </a:solidFill>
          </a:ln>
        </p:spPr>
        <p:txBody>
          <a:bodyPr wrap="square" rtlCol="0">
            <a:spAutoFit/>
          </a:bodyPr>
          <a:lstStyle/>
          <a:p>
            <a:r>
              <a:rPr lang="en-GB" sz="3200" b="1" dirty="0" smtClean="0"/>
              <a:t>Task 1</a:t>
            </a:r>
            <a:endParaRPr lang="en-GB" sz="3200" b="1" dirty="0"/>
          </a:p>
        </p:txBody>
      </p:sp>
    </p:spTree>
    <p:extLst>
      <p:ext uri="{BB962C8B-B14F-4D97-AF65-F5344CB8AC3E}">
        <p14:creationId xmlns:p14="http://schemas.microsoft.com/office/powerpoint/2010/main" val="2055202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62" t="22815" r="31395" b="19833"/>
          <a:stretch/>
        </p:blipFill>
        <p:spPr bwMode="auto">
          <a:xfrm>
            <a:off x="251520" y="1268760"/>
            <a:ext cx="3955183" cy="30963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384" t="13137" r="31579"/>
          <a:stretch/>
        </p:blipFill>
        <p:spPr bwMode="auto">
          <a:xfrm>
            <a:off x="4206703" y="620688"/>
            <a:ext cx="4773369" cy="55192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67634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87824" y="2204864"/>
            <a:ext cx="2880320"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What types of support did the US give to Diem’s Government?</a:t>
            </a:r>
            <a:endParaRPr lang="en-GB" sz="2400" b="1" dirty="0">
              <a:solidFill>
                <a:schemeClr val="tx1"/>
              </a:solidFill>
            </a:endParaRPr>
          </a:p>
        </p:txBody>
      </p:sp>
      <p:sp>
        <p:nvSpPr>
          <p:cNvPr id="5" name="TextBox 4"/>
          <p:cNvSpPr txBox="1"/>
          <p:nvPr/>
        </p:nvSpPr>
        <p:spPr>
          <a:xfrm>
            <a:off x="395536" y="548680"/>
            <a:ext cx="2448272" cy="1754326"/>
          </a:xfrm>
          <a:prstGeom prst="rect">
            <a:avLst/>
          </a:prstGeom>
          <a:noFill/>
        </p:spPr>
        <p:txBody>
          <a:bodyPr wrap="square" rtlCol="0">
            <a:spAutoFit/>
          </a:bodyPr>
          <a:lstStyle/>
          <a:p>
            <a:r>
              <a:rPr lang="en-GB" dirty="0" smtClean="0"/>
              <a:t>President John F Kennedy (JFK) gave….</a:t>
            </a:r>
          </a:p>
          <a:p>
            <a:endParaRPr lang="en-GB" dirty="0"/>
          </a:p>
          <a:p>
            <a:endParaRPr lang="en-GB" dirty="0" smtClean="0"/>
          </a:p>
          <a:p>
            <a:endParaRPr lang="en-GB" dirty="0"/>
          </a:p>
          <a:p>
            <a:endParaRPr lang="en-GB" dirty="0"/>
          </a:p>
        </p:txBody>
      </p:sp>
      <p:sp>
        <p:nvSpPr>
          <p:cNvPr id="6" name="TextBox 5"/>
          <p:cNvSpPr txBox="1"/>
          <p:nvPr/>
        </p:nvSpPr>
        <p:spPr>
          <a:xfrm>
            <a:off x="6084168" y="556676"/>
            <a:ext cx="2448272" cy="2031325"/>
          </a:xfrm>
          <a:prstGeom prst="rect">
            <a:avLst/>
          </a:prstGeom>
          <a:noFill/>
        </p:spPr>
        <p:txBody>
          <a:bodyPr wrap="square" rtlCol="0">
            <a:spAutoFit/>
          </a:bodyPr>
          <a:lstStyle/>
          <a:p>
            <a:r>
              <a:rPr lang="en-GB" dirty="0" smtClean="0"/>
              <a:t>Strategic hamlets were….</a:t>
            </a:r>
          </a:p>
          <a:p>
            <a:endParaRPr lang="en-GB" dirty="0" smtClean="0"/>
          </a:p>
          <a:p>
            <a:endParaRPr lang="en-GB" dirty="0"/>
          </a:p>
          <a:p>
            <a:endParaRPr lang="en-GB" dirty="0" smtClean="0"/>
          </a:p>
          <a:p>
            <a:endParaRPr lang="en-GB" dirty="0"/>
          </a:p>
          <a:p>
            <a:endParaRPr lang="en-GB" dirty="0"/>
          </a:p>
        </p:txBody>
      </p:sp>
      <p:sp>
        <p:nvSpPr>
          <p:cNvPr id="7" name="TextBox 6"/>
          <p:cNvSpPr txBox="1"/>
          <p:nvPr/>
        </p:nvSpPr>
        <p:spPr>
          <a:xfrm>
            <a:off x="539552" y="4232121"/>
            <a:ext cx="2448272" cy="1477328"/>
          </a:xfrm>
          <a:prstGeom prst="rect">
            <a:avLst/>
          </a:prstGeom>
          <a:noFill/>
        </p:spPr>
        <p:txBody>
          <a:bodyPr wrap="square" rtlCol="0">
            <a:spAutoFit/>
          </a:bodyPr>
          <a:lstStyle/>
          <a:p>
            <a:r>
              <a:rPr lang="en-GB" dirty="0" smtClean="0"/>
              <a:t>JFK also gave $40k to….</a:t>
            </a:r>
          </a:p>
          <a:p>
            <a:endParaRPr lang="en-GB" dirty="0"/>
          </a:p>
          <a:p>
            <a:endParaRPr lang="en-GB" dirty="0" smtClean="0"/>
          </a:p>
          <a:p>
            <a:endParaRPr lang="en-GB" dirty="0"/>
          </a:p>
          <a:p>
            <a:endParaRPr lang="en-GB" dirty="0"/>
          </a:p>
        </p:txBody>
      </p:sp>
      <p:sp>
        <p:nvSpPr>
          <p:cNvPr id="8" name="TextBox 7"/>
          <p:cNvSpPr txBox="1"/>
          <p:nvPr/>
        </p:nvSpPr>
        <p:spPr>
          <a:xfrm>
            <a:off x="6084168" y="3698556"/>
            <a:ext cx="2448272" cy="2031325"/>
          </a:xfrm>
          <a:prstGeom prst="rect">
            <a:avLst/>
          </a:prstGeom>
          <a:noFill/>
        </p:spPr>
        <p:txBody>
          <a:bodyPr wrap="square" rtlCol="0">
            <a:spAutoFit/>
          </a:bodyPr>
          <a:lstStyle/>
          <a:p>
            <a:r>
              <a:rPr lang="en-GB" dirty="0" smtClean="0"/>
              <a:t>President Lyndon Baines Johnson gave….</a:t>
            </a:r>
          </a:p>
          <a:p>
            <a:endParaRPr lang="en-GB" dirty="0" smtClean="0"/>
          </a:p>
          <a:p>
            <a:endParaRPr lang="en-GB" dirty="0"/>
          </a:p>
          <a:p>
            <a:endParaRPr lang="en-GB" dirty="0" smtClean="0"/>
          </a:p>
          <a:p>
            <a:endParaRPr lang="en-GB" dirty="0"/>
          </a:p>
          <a:p>
            <a:endParaRPr lang="en-GB" dirty="0"/>
          </a:p>
        </p:txBody>
      </p:sp>
      <p:sp>
        <p:nvSpPr>
          <p:cNvPr id="9" name="TextBox 8"/>
          <p:cNvSpPr txBox="1"/>
          <p:nvPr/>
        </p:nvSpPr>
        <p:spPr>
          <a:xfrm rot="20933136">
            <a:off x="3674545" y="682005"/>
            <a:ext cx="1440160" cy="584775"/>
          </a:xfrm>
          <a:prstGeom prst="rect">
            <a:avLst/>
          </a:prstGeom>
          <a:solidFill>
            <a:srgbClr val="FFFF00"/>
          </a:solidFill>
          <a:ln>
            <a:solidFill>
              <a:schemeClr val="tx1"/>
            </a:solidFill>
          </a:ln>
        </p:spPr>
        <p:txBody>
          <a:bodyPr wrap="square" rtlCol="0">
            <a:spAutoFit/>
          </a:bodyPr>
          <a:lstStyle/>
          <a:p>
            <a:r>
              <a:rPr lang="en-GB" sz="3200" b="1" dirty="0" smtClean="0"/>
              <a:t>Task 2</a:t>
            </a:r>
            <a:endParaRPr lang="en-GB" sz="3200" b="1" dirty="0"/>
          </a:p>
        </p:txBody>
      </p:sp>
    </p:spTree>
    <p:extLst>
      <p:ext uri="{BB962C8B-B14F-4D97-AF65-F5344CB8AC3E}">
        <p14:creationId xmlns:p14="http://schemas.microsoft.com/office/powerpoint/2010/main" val="3154559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94" t="55050" r="47905" b="25484"/>
          <a:stretch/>
        </p:blipFill>
        <p:spPr bwMode="auto">
          <a:xfrm>
            <a:off x="4215092" y="206961"/>
            <a:ext cx="4775200" cy="13498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639" t="25524" r="13477" b="15934"/>
          <a:stretch/>
        </p:blipFill>
        <p:spPr bwMode="auto">
          <a:xfrm>
            <a:off x="4924499" y="2990398"/>
            <a:ext cx="4065793" cy="35349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0745" t="15135" r="13370" b="40310"/>
          <a:stretch/>
        </p:blipFill>
        <p:spPr bwMode="auto">
          <a:xfrm>
            <a:off x="479020" y="3557348"/>
            <a:ext cx="4208123" cy="27846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4009" t="67283" r="50000" b="6143"/>
          <a:stretch/>
        </p:blipFill>
        <p:spPr bwMode="auto">
          <a:xfrm>
            <a:off x="241663" y="1556791"/>
            <a:ext cx="4682836" cy="18426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rot="20933136">
            <a:off x="1734537" y="465981"/>
            <a:ext cx="1440160" cy="584775"/>
          </a:xfrm>
          <a:prstGeom prst="rect">
            <a:avLst/>
          </a:prstGeom>
          <a:solidFill>
            <a:srgbClr val="FFFF00"/>
          </a:solidFill>
          <a:ln>
            <a:solidFill>
              <a:schemeClr val="tx1"/>
            </a:solidFill>
          </a:ln>
        </p:spPr>
        <p:txBody>
          <a:bodyPr wrap="square" rtlCol="0">
            <a:spAutoFit/>
          </a:bodyPr>
          <a:lstStyle/>
          <a:p>
            <a:r>
              <a:rPr lang="en-GB" sz="3200" b="1" dirty="0" smtClean="0"/>
              <a:t>Task 3</a:t>
            </a:r>
            <a:endParaRPr lang="en-GB" sz="3200" b="1" dirty="0"/>
          </a:p>
        </p:txBody>
      </p:sp>
      <p:sp>
        <p:nvSpPr>
          <p:cNvPr id="4" name="TextBox 3"/>
          <p:cNvSpPr txBox="1"/>
          <p:nvPr/>
        </p:nvSpPr>
        <p:spPr>
          <a:xfrm>
            <a:off x="5047634" y="1700808"/>
            <a:ext cx="3914236" cy="1200329"/>
          </a:xfrm>
          <a:prstGeom prst="rect">
            <a:avLst/>
          </a:prstGeom>
          <a:solidFill>
            <a:srgbClr val="92D050"/>
          </a:solidFill>
          <a:ln>
            <a:solidFill>
              <a:schemeClr val="tx1"/>
            </a:solidFill>
          </a:ln>
        </p:spPr>
        <p:txBody>
          <a:bodyPr wrap="square" rtlCol="0">
            <a:spAutoFit/>
          </a:bodyPr>
          <a:lstStyle/>
          <a:p>
            <a:r>
              <a:rPr lang="en-GB" sz="2400" b="1" dirty="0" smtClean="0"/>
              <a:t>Which President of America was most interested in escalating the war?</a:t>
            </a:r>
            <a:endParaRPr lang="en-GB" sz="2400" b="1" dirty="0"/>
          </a:p>
        </p:txBody>
      </p:sp>
    </p:spTree>
    <p:extLst>
      <p:ext uri="{BB962C8B-B14F-4D97-AF65-F5344CB8AC3E}">
        <p14:creationId xmlns:p14="http://schemas.microsoft.com/office/powerpoint/2010/main" val="3087755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8496944" cy="4997152"/>
          </a:xfrm>
          <a:ln>
            <a:solidFill>
              <a:schemeClr val="tx1"/>
            </a:solidFill>
          </a:ln>
        </p:spPr>
        <p:txBody>
          <a:bodyPr>
            <a:normAutofit fontScale="85000" lnSpcReduction="10000"/>
          </a:bodyPr>
          <a:lstStyle/>
          <a:p>
            <a:r>
              <a:rPr lang="en-GB" dirty="0" smtClean="0">
                <a:latin typeface="Comic Sans MS" panose="030F0702030302020204" pitchFamily="66" charset="0"/>
              </a:rPr>
              <a:t>When France was defeated by Germany in 1940. Japan took over Vietnam from the French. They ravaged the country by taking all of the food and hundreds of thousands starved to death.</a:t>
            </a:r>
          </a:p>
          <a:p>
            <a:r>
              <a:rPr lang="en-GB" dirty="0" smtClean="0">
                <a:latin typeface="Comic Sans MS" panose="030F0702030302020204" pitchFamily="66" charset="0"/>
              </a:rPr>
              <a:t>After Pearl Harbour and the US entry into the war. America provided training and weapons to Vietnam soldiers to fight the Japanese.</a:t>
            </a:r>
          </a:p>
          <a:p>
            <a:r>
              <a:rPr lang="en-GB" dirty="0" smtClean="0">
                <a:latin typeface="Comic Sans MS" panose="030F0702030302020204" pitchFamily="66" charset="0"/>
              </a:rPr>
              <a:t>The Allies with the help of the Vietminh finally defeated the Japanese in 1945.</a:t>
            </a:r>
          </a:p>
          <a:p>
            <a:r>
              <a:rPr lang="en-GB" dirty="0" smtClean="0">
                <a:latin typeface="Comic Sans MS" panose="030F0702030302020204" pitchFamily="66" charset="0"/>
              </a:rPr>
              <a:t>The Vietminh as they became known declared Vietnam independent and set up a new government in the North of Vietnam.</a:t>
            </a:r>
          </a:p>
          <a:p>
            <a:endParaRPr lang="en-GB" dirty="0"/>
          </a:p>
        </p:txBody>
      </p:sp>
      <p:sp>
        <p:nvSpPr>
          <p:cNvPr id="4" name="Text Box 1027"/>
          <p:cNvSpPr txBox="1">
            <a:spLocks noGrp="1" noChangeArrowheads="1"/>
          </p:cNvSpPr>
          <p:nvPr>
            <p:ph type="title"/>
          </p:nvPr>
        </p:nvSpPr>
        <p:spPr bwMode="auto">
          <a:xfrm>
            <a:off x="179512" y="527309"/>
            <a:ext cx="72008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GB" sz="2800" u="sng" dirty="0" smtClean="0">
                <a:solidFill>
                  <a:schemeClr val="accent2">
                    <a:lumMod val="75000"/>
                  </a:schemeClr>
                </a:solidFill>
                <a:latin typeface="Comic Sans MS" pitchFamily="66" charset="0"/>
              </a:rPr>
              <a:t>During World War 2: Japan ruled Vietnam</a:t>
            </a:r>
            <a:endParaRPr lang="en-GB" sz="2800" u="sng" dirty="0">
              <a:solidFill>
                <a:schemeClr val="accent2">
                  <a:lumMod val="75000"/>
                </a:schemeClr>
              </a:solidFill>
              <a:latin typeface="Comic Sans MS" pitchFamily="66" charset="0"/>
            </a:endParaRPr>
          </a:p>
        </p:txBody>
      </p:sp>
      <p:pic>
        <p:nvPicPr>
          <p:cNvPr id="2050" name="Picture 2" descr="http://sr.photos2.fotosearch.com/bthumb/CSP/CSP479/k4790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481">
            <a:off x="7661666" y="38035"/>
            <a:ext cx="1337896" cy="133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21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flagsinternational.com/media/catalog/product/cache/1/image/9df78eab33525d08d6e5fb8d27136e95/v/i/vietnam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1042"/>
            <a:ext cx="1592288" cy="15922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707434" y="1733330"/>
            <a:ext cx="5270904" cy="4936030"/>
          </a:xfrm>
          <a:ln>
            <a:solidFill>
              <a:schemeClr val="tx1"/>
            </a:solidFill>
          </a:ln>
        </p:spPr>
        <p:txBody>
          <a:bodyPr>
            <a:normAutofit fontScale="77500" lnSpcReduction="20000"/>
          </a:bodyPr>
          <a:lstStyle/>
          <a:p>
            <a:r>
              <a:rPr lang="en-GB" dirty="0" err="1" smtClean="0"/>
              <a:t>Ho</a:t>
            </a:r>
            <a:r>
              <a:rPr lang="en-GB" dirty="0" smtClean="0"/>
              <a:t> Chi Minh who led the Vietminh was a communist and wanted independence for Vietnam. </a:t>
            </a:r>
          </a:p>
          <a:p>
            <a:r>
              <a:rPr lang="en-GB" dirty="0" smtClean="0"/>
              <a:t>After WW2 the US were afraid of Communism spreading so supported the French in their attempts to stop Vietnam becoming communist.</a:t>
            </a:r>
          </a:p>
          <a:p>
            <a:r>
              <a:rPr lang="en-GB" dirty="0" smtClean="0"/>
              <a:t>The French were finally defeated in 1954 at the battle of </a:t>
            </a:r>
            <a:r>
              <a:rPr lang="en-GB" dirty="0" err="1" smtClean="0"/>
              <a:t>Dien</a:t>
            </a:r>
            <a:r>
              <a:rPr lang="en-GB" dirty="0" smtClean="0"/>
              <a:t> Bien </a:t>
            </a:r>
            <a:r>
              <a:rPr lang="en-GB" dirty="0" err="1" smtClean="0"/>
              <a:t>Phu</a:t>
            </a:r>
            <a:r>
              <a:rPr lang="en-GB" dirty="0" smtClean="0"/>
              <a:t>. At the peace conference it was agreed that the country would be divided into two and there would be elections to decide whether Vietnam was going to be democratic or communist.</a:t>
            </a:r>
            <a:endParaRPr lang="en-GB" dirty="0"/>
          </a:p>
        </p:txBody>
      </p:sp>
      <p:sp>
        <p:nvSpPr>
          <p:cNvPr id="4" name="Text Box 1027"/>
          <p:cNvSpPr txBox="1">
            <a:spLocks noGrp="1" noChangeArrowheads="1"/>
          </p:cNvSpPr>
          <p:nvPr>
            <p:ph type="title"/>
          </p:nvPr>
        </p:nvSpPr>
        <p:spPr bwMode="auto">
          <a:xfrm>
            <a:off x="1835696" y="272388"/>
            <a:ext cx="6048672" cy="9541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GB" sz="2800" u="sng" dirty="0" smtClean="0">
                <a:solidFill>
                  <a:schemeClr val="accent2">
                    <a:lumMod val="75000"/>
                  </a:schemeClr>
                </a:solidFill>
                <a:latin typeface="Comic Sans MS" pitchFamily="66" charset="0"/>
              </a:rPr>
              <a:t>After World War 2: France tries to take back Vietnam</a:t>
            </a:r>
            <a:endParaRPr lang="en-GB" sz="2800" u="sng" dirty="0">
              <a:solidFill>
                <a:schemeClr val="accent2">
                  <a:lumMod val="75000"/>
                </a:schemeClr>
              </a:solidFill>
              <a:latin typeface="Comic Sans MS" pitchFamily="66" charset="0"/>
            </a:endParaRPr>
          </a:p>
        </p:txBody>
      </p:sp>
      <p:pic>
        <p:nvPicPr>
          <p:cNvPr id="5" name="Picture 2" descr="http://www.millstreet.ie/blog/wp-content/uploads/2012/09/french-fl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37809">
            <a:off x="7743961" y="210504"/>
            <a:ext cx="1174496" cy="126562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mishalov.com/Ho_Chi_Min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99" y="1733330"/>
            <a:ext cx="3073719" cy="493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25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historyplace.com/unitedstates/vietnam/vietnam-ma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2492896"/>
            <a:ext cx="1306801"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64088" y="611250"/>
            <a:ext cx="3024336" cy="2308324"/>
          </a:xfrm>
          <a:prstGeom prst="rect">
            <a:avLst/>
          </a:prstGeom>
          <a:noFill/>
          <a:ln>
            <a:solidFill>
              <a:schemeClr val="tx1"/>
            </a:solidFill>
          </a:ln>
        </p:spPr>
        <p:txBody>
          <a:bodyPr wrap="square" rtlCol="0">
            <a:spAutoFit/>
          </a:bodyPr>
          <a:lstStyle/>
          <a:p>
            <a:r>
              <a:rPr lang="en-GB" dirty="0" smtClean="0"/>
              <a:t>Vietnam during WW2</a:t>
            </a:r>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7" name="TextBox 6"/>
          <p:cNvSpPr txBox="1"/>
          <p:nvPr/>
        </p:nvSpPr>
        <p:spPr>
          <a:xfrm>
            <a:off x="601078" y="611250"/>
            <a:ext cx="3024336" cy="2308324"/>
          </a:xfrm>
          <a:prstGeom prst="rect">
            <a:avLst/>
          </a:prstGeom>
          <a:noFill/>
          <a:ln>
            <a:solidFill>
              <a:schemeClr val="tx1"/>
            </a:solidFill>
          </a:ln>
        </p:spPr>
        <p:txBody>
          <a:bodyPr wrap="square" rtlCol="0">
            <a:spAutoFit/>
          </a:bodyPr>
          <a:lstStyle/>
          <a:p>
            <a:r>
              <a:rPr lang="en-GB" dirty="0" smtClean="0"/>
              <a:t>Vietnam before WW2</a:t>
            </a:r>
          </a:p>
          <a:p>
            <a:endParaRPr lang="en-GB" dirty="0"/>
          </a:p>
          <a:p>
            <a:endParaRPr lang="en-GB" dirty="0" smtClean="0"/>
          </a:p>
          <a:p>
            <a:endParaRPr lang="en-GB" dirty="0"/>
          </a:p>
          <a:p>
            <a:endParaRPr lang="en-GB" dirty="0" smtClean="0"/>
          </a:p>
          <a:p>
            <a:endParaRPr lang="en-GB" dirty="0" smtClean="0"/>
          </a:p>
          <a:p>
            <a:endParaRPr lang="en-GB" dirty="0"/>
          </a:p>
          <a:p>
            <a:endParaRPr lang="en-GB" dirty="0"/>
          </a:p>
        </p:txBody>
      </p:sp>
      <p:sp>
        <p:nvSpPr>
          <p:cNvPr id="8" name="TextBox 7"/>
          <p:cNvSpPr txBox="1"/>
          <p:nvPr/>
        </p:nvSpPr>
        <p:spPr>
          <a:xfrm>
            <a:off x="5358615" y="3284984"/>
            <a:ext cx="3024336" cy="3139321"/>
          </a:xfrm>
          <a:prstGeom prst="rect">
            <a:avLst/>
          </a:prstGeom>
          <a:noFill/>
          <a:ln>
            <a:solidFill>
              <a:schemeClr val="tx1"/>
            </a:solidFill>
          </a:ln>
        </p:spPr>
        <p:txBody>
          <a:bodyPr wrap="square" rtlCol="0">
            <a:spAutoFit/>
          </a:bodyPr>
          <a:lstStyle/>
          <a:p>
            <a:r>
              <a:rPr lang="en-GB" dirty="0" smtClean="0"/>
              <a:t>Vietnam after WW2</a:t>
            </a:r>
          </a:p>
          <a:p>
            <a:endParaRPr lang="en-GB" dirty="0"/>
          </a:p>
          <a:p>
            <a:endParaRPr lang="en-GB" dirty="0" smtClean="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
        <p:nvSpPr>
          <p:cNvPr id="9" name="TextBox 8"/>
          <p:cNvSpPr txBox="1"/>
          <p:nvPr/>
        </p:nvSpPr>
        <p:spPr>
          <a:xfrm>
            <a:off x="604664" y="3284984"/>
            <a:ext cx="3024336" cy="3293209"/>
          </a:xfrm>
          <a:prstGeom prst="rect">
            <a:avLst/>
          </a:prstGeom>
          <a:noFill/>
          <a:ln>
            <a:solidFill>
              <a:schemeClr val="tx1"/>
            </a:solidFill>
          </a:ln>
        </p:spPr>
        <p:txBody>
          <a:bodyPr wrap="square" rtlCol="0">
            <a:spAutoFit/>
          </a:bodyPr>
          <a:lstStyle/>
          <a:p>
            <a:r>
              <a:rPr lang="en-GB" sz="1600" dirty="0" smtClean="0"/>
              <a:t>The US switched from supporting </a:t>
            </a:r>
            <a:r>
              <a:rPr lang="en-GB" sz="1600" dirty="0" err="1" smtClean="0"/>
              <a:t>Ho</a:t>
            </a:r>
            <a:r>
              <a:rPr lang="en-GB" sz="1600" dirty="0" smtClean="0"/>
              <a:t> Chi Minh to supporting the French. Explain why you think the US did this?</a:t>
            </a:r>
          </a:p>
          <a:p>
            <a:endParaRPr lang="en-GB" dirty="0"/>
          </a:p>
          <a:p>
            <a:endParaRPr lang="en-GB" dirty="0" smtClean="0"/>
          </a:p>
          <a:p>
            <a:endParaRPr lang="en-GB" dirty="0" smtClean="0"/>
          </a:p>
          <a:p>
            <a:endParaRPr lang="en-GB" dirty="0"/>
          </a:p>
          <a:p>
            <a:r>
              <a:rPr lang="en-GB" dirty="0" smtClean="0"/>
              <a:t> </a:t>
            </a:r>
          </a:p>
          <a:p>
            <a:endParaRPr lang="en-GB" dirty="0"/>
          </a:p>
          <a:p>
            <a:endParaRPr lang="en-GB" dirty="0" smtClean="0"/>
          </a:p>
          <a:p>
            <a:endParaRPr lang="en-GB" dirty="0"/>
          </a:p>
        </p:txBody>
      </p:sp>
    </p:spTree>
    <p:extLst>
      <p:ext uri="{BB962C8B-B14F-4D97-AF65-F5344CB8AC3E}">
        <p14:creationId xmlns:p14="http://schemas.microsoft.com/office/powerpoint/2010/main" val="3083758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u="sng" dirty="0" smtClean="0"/>
              <a:t>Quiz</a:t>
            </a:r>
            <a:endParaRPr lang="en-GB" u="sng" dirty="0"/>
          </a:p>
        </p:txBody>
      </p:sp>
      <p:sp>
        <p:nvSpPr>
          <p:cNvPr id="3" name="Content Placeholder 2"/>
          <p:cNvSpPr>
            <a:spLocks noGrp="1"/>
          </p:cNvSpPr>
          <p:nvPr>
            <p:ph idx="1"/>
          </p:nvPr>
        </p:nvSpPr>
        <p:spPr>
          <a:xfrm>
            <a:off x="323528" y="1268760"/>
            <a:ext cx="8568952" cy="4857403"/>
          </a:xfrm>
          <a:solidFill>
            <a:schemeClr val="bg1"/>
          </a:solidFill>
          <a:ln>
            <a:solidFill>
              <a:schemeClr val="tx1"/>
            </a:solidFill>
          </a:ln>
        </p:spPr>
        <p:txBody>
          <a:bodyPr>
            <a:normAutofit fontScale="85000" lnSpcReduction="10000"/>
          </a:bodyPr>
          <a:lstStyle/>
          <a:p>
            <a:pPr marL="514350" indent="-514350">
              <a:buFont typeface="+mj-lt"/>
              <a:buAutoNum type="arabicPeriod"/>
            </a:pPr>
            <a:r>
              <a:rPr lang="en-GB" dirty="0" smtClean="0"/>
              <a:t>What beginning with ‘I’ was the whole of the Vietnam and Cambodian region called?</a:t>
            </a:r>
          </a:p>
          <a:p>
            <a:pPr marL="514350" indent="-514350">
              <a:buFont typeface="+mj-lt"/>
              <a:buAutoNum type="arabicPeriod"/>
            </a:pPr>
            <a:r>
              <a:rPr lang="en-GB" dirty="0" smtClean="0"/>
              <a:t>What language was taught in Schools before WW2?</a:t>
            </a:r>
          </a:p>
          <a:p>
            <a:pPr marL="514350" indent="-514350">
              <a:buFont typeface="+mj-lt"/>
              <a:buAutoNum type="arabicPeriod"/>
            </a:pPr>
            <a:r>
              <a:rPr lang="en-GB" dirty="0" smtClean="0"/>
              <a:t>Who ruled Vietnam during WW2?</a:t>
            </a:r>
          </a:p>
          <a:p>
            <a:pPr marL="514350" indent="-514350">
              <a:buFont typeface="+mj-lt"/>
              <a:buAutoNum type="arabicPeriod"/>
            </a:pPr>
            <a:r>
              <a:rPr lang="en-GB" dirty="0" smtClean="0"/>
              <a:t>Who was the leader of the Vietminh?</a:t>
            </a:r>
          </a:p>
          <a:p>
            <a:pPr marL="514350" indent="-514350">
              <a:buFont typeface="+mj-lt"/>
              <a:buAutoNum type="arabicPeriod"/>
            </a:pPr>
            <a:r>
              <a:rPr lang="en-GB" dirty="0" smtClean="0"/>
              <a:t>What beginning with ‘C’ was he?</a:t>
            </a:r>
          </a:p>
          <a:p>
            <a:pPr marL="514350" indent="-514350">
              <a:buFont typeface="+mj-lt"/>
              <a:buAutoNum type="arabicPeriod"/>
            </a:pPr>
            <a:r>
              <a:rPr lang="en-GB" dirty="0" smtClean="0"/>
              <a:t>What beginning with ‘I’ did he want for Vietnam?</a:t>
            </a:r>
          </a:p>
          <a:p>
            <a:pPr marL="514350" indent="-514350">
              <a:buFont typeface="+mj-lt"/>
              <a:buAutoNum type="arabicPeriod"/>
            </a:pPr>
            <a:r>
              <a:rPr lang="en-GB" dirty="0" smtClean="0"/>
              <a:t>What battle did France lose?</a:t>
            </a:r>
          </a:p>
          <a:p>
            <a:pPr marL="514350" indent="-514350">
              <a:buFont typeface="+mj-lt"/>
              <a:buAutoNum type="arabicPeriod"/>
            </a:pPr>
            <a:r>
              <a:rPr lang="en-GB" dirty="0" smtClean="0"/>
              <a:t>What year was this battle?</a:t>
            </a:r>
          </a:p>
          <a:p>
            <a:pPr marL="514350" indent="-514350">
              <a:buFont typeface="+mj-lt"/>
              <a:buAutoNum type="arabicPeriod"/>
            </a:pPr>
            <a:r>
              <a:rPr lang="en-GB" dirty="0" smtClean="0"/>
              <a:t>What 2 things were agreed at the peace conference in Paris?</a:t>
            </a:r>
          </a:p>
          <a:p>
            <a:pPr marL="514350" indent="-514350">
              <a:buFont typeface="+mj-lt"/>
              <a:buAutoNum type="arabicPeriod"/>
            </a:pPr>
            <a:endParaRPr lang="en-GB" dirty="0"/>
          </a:p>
        </p:txBody>
      </p:sp>
    </p:spTree>
    <p:extLst>
      <p:ext uri="{BB962C8B-B14F-4D97-AF65-F5344CB8AC3E}">
        <p14:creationId xmlns:p14="http://schemas.microsoft.com/office/powerpoint/2010/main" val="1240984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u="sng" dirty="0" smtClean="0"/>
              <a:t>Answers</a:t>
            </a:r>
            <a:endParaRPr lang="en-GB" u="sng" dirty="0"/>
          </a:p>
        </p:txBody>
      </p:sp>
      <p:sp>
        <p:nvSpPr>
          <p:cNvPr id="3" name="Content Placeholder 2"/>
          <p:cNvSpPr>
            <a:spLocks noGrp="1"/>
          </p:cNvSpPr>
          <p:nvPr>
            <p:ph idx="1"/>
          </p:nvPr>
        </p:nvSpPr>
        <p:spPr>
          <a:xfrm>
            <a:off x="457200" y="1268760"/>
            <a:ext cx="8229600" cy="4857403"/>
          </a:xfrm>
          <a:solidFill>
            <a:schemeClr val="bg1"/>
          </a:solidFill>
          <a:ln>
            <a:solidFill>
              <a:schemeClr val="tx1"/>
            </a:solidFill>
          </a:ln>
        </p:spPr>
        <p:txBody>
          <a:bodyPr>
            <a:normAutofit fontScale="92500" lnSpcReduction="20000"/>
          </a:bodyPr>
          <a:lstStyle/>
          <a:p>
            <a:pPr marL="514350" indent="-514350">
              <a:buFont typeface="+mj-lt"/>
              <a:buAutoNum type="arabicPeriod"/>
            </a:pPr>
            <a:r>
              <a:rPr lang="en-GB" dirty="0" smtClean="0"/>
              <a:t>French Indochina</a:t>
            </a:r>
          </a:p>
          <a:p>
            <a:pPr marL="514350" indent="-514350">
              <a:buFont typeface="+mj-lt"/>
              <a:buAutoNum type="arabicPeriod"/>
            </a:pPr>
            <a:r>
              <a:rPr lang="en-GB" dirty="0" smtClean="0"/>
              <a:t>French</a:t>
            </a:r>
          </a:p>
          <a:p>
            <a:pPr marL="514350" indent="-514350">
              <a:buFont typeface="+mj-lt"/>
              <a:buAutoNum type="arabicPeriod"/>
            </a:pPr>
            <a:r>
              <a:rPr lang="en-GB" dirty="0" smtClean="0"/>
              <a:t>Japan</a:t>
            </a:r>
          </a:p>
          <a:p>
            <a:pPr marL="514350" indent="-514350">
              <a:buFont typeface="+mj-lt"/>
              <a:buAutoNum type="arabicPeriod"/>
            </a:pPr>
            <a:r>
              <a:rPr lang="en-GB" dirty="0" err="1" smtClean="0"/>
              <a:t>Ho</a:t>
            </a:r>
            <a:r>
              <a:rPr lang="en-GB" dirty="0" smtClean="0"/>
              <a:t> Chi Minh</a:t>
            </a:r>
          </a:p>
          <a:p>
            <a:pPr marL="514350" indent="-514350">
              <a:buFont typeface="+mj-lt"/>
              <a:buAutoNum type="arabicPeriod"/>
            </a:pPr>
            <a:r>
              <a:rPr lang="en-GB" dirty="0" smtClean="0"/>
              <a:t>Communist</a:t>
            </a:r>
          </a:p>
          <a:p>
            <a:pPr marL="514350" indent="-514350">
              <a:buFont typeface="+mj-lt"/>
              <a:buAutoNum type="arabicPeriod"/>
            </a:pPr>
            <a:r>
              <a:rPr lang="en-GB" dirty="0" smtClean="0"/>
              <a:t>Independence for Vietnam from foreign rule.</a:t>
            </a:r>
          </a:p>
          <a:p>
            <a:pPr marL="514350" indent="-514350">
              <a:buFont typeface="+mj-lt"/>
              <a:buAutoNum type="arabicPeriod"/>
            </a:pPr>
            <a:r>
              <a:rPr lang="en-GB" dirty="0" smtClean="0"/>
              <a:t>The Battle of </a:t>
            </a:r>
            <a:r>
              <a:rPr lang="en-GB" dirty="0" err="1" smtClean="0"/>
              <a:t>Dien</a:t>
            </a:r>
            <a:r>
              <a:rPr lang="en-GB" dirty="0" smtClean="0"/>
              <a:t> Bien </a:t>
            </a:r>
            <a:r>
              <a:rPr lang="en-GB" dirty="0" err="1" smtClean="0"/>
              <a:t>Phu</a:t>
            </a:r>
            <a:endParaRPr lang="en-GB" dirty="0" smtClean="0"/>
          </a:p>
          <a:p>
            <a:pPr marL="514350" indent="-514350">
              <a:buFont typeface="+mj-lt"/>
              <a:buAutoNum type="arabicPeriod"/>
            </a:pPr>
            <a:r>
              <a:rPr lang="en-GB" dirty="0" smtClean="0"/>
              <a:t>1954</a:t>
            </a:r>
          </a:p>
          <a:p>
            <a:pPr marL="514350" indent="-514350">
              <a:buFont typeface="+mj-lt"/>
              <a:buAutoNum type="arabicPeriod"/>
            </a:pPr>
            <a:r>
              <a:rPr lang="en-GB" dirty="0" smtClean="0"/>
              <a:t>Vietnam was </a:t>
            </a:r>
            <a:r>
              <a:rPr lang="en-GB" b="1" dirty="0" smtClean="0"/>
              <a:t>divided</a:t>
            </a:r>
            <a:r>
              <a:rPr lang="en-GB" dirty="0" smtClean="0"/>
              <a:t> between North and South. </a:t>
            </a:r>
            <a:r>
              <a:rPr lang="en-GB" b="1" dirty="0" smtClean="0"/>
              <a:t>Elections</a:t>
            </a:r>
            <a:r>
              <a:rPr lang="en-GB" dirty="0" smtClean="0"/>
              <a:t> would decide whether Vietnam would become communist or capitalist</a:t>
            </a:r>
            <a:endParaRPr lang="en-GB" dirty="0"/>
          </a:p>
        </p:txBody>
      </p:sp>
    </p:spTree>
    <p:extLst>
      <p:ext uri="{BB962C8B-B14F-4D97-AF65-F5344CB8AC3E}">
        <p14:creationId xmlns:p14="http://schemas.microsoft.com/office/powerpoint/2010/main" val="2771348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404665"/>
            <a:ext cx="8712968" cy="936104"/>
          </a:xfrm>
          <a:solidFill>
            <a:srgbClr val="00B0F0"/>
          </a:solidFill>
          <a:ln>
            <a:solidFill>
              <a:schemeClr val="tx1"/>
            </a:solidFill>
          </a:ln>
        </p:spPr>
        <p:txBody>
          <a:bodyPr>
            <a:normAutofit/>
          </a:bodyPr>
          <a:lstStyle/>
          <a:p>
            <a:r>
              <a:rPr lang="en-GB" sz="3600" b="1" u="sng" dirty="0" smtClean="0"/>
              <a:t>Why did America get involved in Vietnam? </a:t>
            </a:r>
            <a:endParaRPr lang="en-GB" sz="3600" b="1" u="sng"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87" t="11721" r="48909" b="10413"/>
          <a:stretch/>
        </p:blipFill>
        <p:spPr bwMode="auto">
          <a:xfrm>
            <a:off x="5436096" y="1556792"/>
            <a:ext cx="3455032" cy="49433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426" t="39142" r="18901" b="36578"/>
          <a:stretch/>
        </p:blipFill>
        <p:spPr bwMode="auto">
          <a:xfrm>
            <a:off x="73983" y="3356992"/>
            <a:ext cx="5283891" cy="2304256"/>
          </a:xfrm>
          <a:prstGeom prst="rect">
            <a:avLst/>
          </a:prstGeom>
          <a:ln>
            <a:solidFill>
              <a:schemeClr val="tx1"/>
            </a:solidFill>
            <a:headEnd/>
            <a:tailEnd/>
          </a:ln>
        </p:spPr>
        <p:style>
          <a:lnRef idx="1">
            <a:schemeClr val="accent3"/>
          </a:lnRef>
          <a:fillRef idx="3">
            <a:schemeClr val="accent3"/>
          </a:fillRef>
          <a:effectRef idx="2">
            <a:schemeClr val="accent3"/>
          </a:effectRef>
          <a:fontRef idx="minor">
            <a:schemeClr val="lt1"/>
          </a:fontRef>
        </p:style>
      </p:pic>
      <p:sp>
        <p:nvSpPr>
          <p:cNvPr id="4" name="TextBox 3"/>
          <p:cNvSpPr txBox="1"/>
          <p:nvPr/>
        </p:nvSpPr>
        <p:spPr>
          <a:xfrm>
            <a:off x="179512" y="2005936"/>
            <a:ext cx="4580880" cy="830997"/>
          </a:xfrm>
          <a:prstGeom prst="rect">
            <a:avLst/>
          </a:prstGeom>
          <a:solidFill>
            <a:srgbClr val="FFC000"/>
          </a:solidFill>
          <a:ln>
            <a:solidFill>
              <a:schemeClr val="tx1"/>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sz="2400" b="1" dirty="0" smtClean="0">
                <a:solidFill>
                  <a:schemeClr val="tx1"/>
                </a:solidFill>
              </a:rPr>
              <a:t>Key</a:t>
            </a:r>
          </a:p>
          <a:p>
            <a:r>
              <a:rPr lang="en-GB" sz="2400" b="1" dirty="0" smtClean="0">
                <a:solidFill>
                  <a:schemeClr val="tx1"/>
                </a:solidFill>
              </a:rPr>
              <a:t>Terms</a:t>
            </a:r>
            <a:endParaRPr lang="en-GB" sz="2400" b="1" dirty="0">
              <a:solidFill>
                <a:schemeClr val="tx1"/>
              </a:solidFill>
            </a:endParaRPr>
          </a:p>
        </p:txBody>
      </p:sp>
    </p:spTree>
    <p:extLst>
      <p:ext uri="{BB962C8B-B14F-4D97-AF65-F5344CB8AC3E}">
        <p14:creationId xmlns:p14="http://schemas.microsoft.com/office/powerpoint/2010/main" val="3330946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lh5.ggpht.com/_5XvBYfxU_dM/S7wZDJJEjBI/AAAAAAAAI_Y/qTotugoFgtM/Domino%20Theory%5B11%5D.png?imgmax=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6526680" cy="51125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78200" y="1608874"/>
            <a:ext cx="2365800" cy="3970318"/>
          </a:xfrm>
          <a:prstGeom prst="rect">
            <a:avLst/>
          </a:prstGeom>
          <a:solidFill>
            <a:srgbClr val="FFFF00"/>
          </a:solidFill>
          <a:ln>
            <a:solidFill>
              <a:schemeClr val="tx1"/>
            </a:solidFill>
          </a:ln>
        </p:spPr>
        <p:txBody>
          <a:bodyPr wrap="square" rtlCol="0">
            <a:spAutoFit/>
          </a:bodyPr>
          <a:lstStyle/>
          <a:p>
            <a:r>
              <a:rPr lang="en-GB" sz="2800" dirty="0" smtClean="0"/>
              <a:t>Why was the US government using the ‘domino theory’ as part of their Policy of Containment?</a:t>
            </a:r>
            <a:endParaRPr lang="en-GB" sz="2800" dirty="0"/>
          </a:p>
        </p:txBody>
      </p:sp>
    </p:spTree>
    <p:extLst>
      <p:ext uri="{BB962C8B-B14F-4D97-AF65-F5344CB8AC3E}">
        <p14:creationId xmlns:p14="http://schemas.microsoft.com/office/powerpoint/2010/main" val="1164400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27" t="11441" r="47911" b="9826"/>
          <a:stretch/>
        </p:blipFill>
        <p:spPr bwMode="auto">
          <a:xfrm>
            <a:off x="323528" y="620688"/>
            <a:ext cx="3859306" cy="54595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355976" y="620688"/>
            <a:ext cx="4248472" cy="1569660"/>
          </a:xfrm>
          <a:prstGeom prst="rect">
            <a:avLst/>
          </a:prstGeom>
          <a:solidFill>
            <a:srgbClr val="FFFF00"/>
          </a:solidFill>
          <a:ln>
            <a:solidFill>
              <a:schemeClr val="tx1"/>
            </a:solidFill>
          </a:ln>
        </p:spPr>
        <p:txBody>
          <a:bodyPr wrap="square" rtlCol="0">
            <a:spAutoFit/>
          </a:bodyPr>
          <a:lstStyle/>
          <a:p>
            <a:r>
              <a:rPr lang="en-GB" sz="2400" b="1" dirty="0"/>
              <a:t>C</a:t>
            </a:r>
            <a:r>
              <a:rPr lang="en-GB" sz="2400" b="1" dirty="0" smtClean="0"/>
              <a:t>reate a balance sheet of the positive and negative aspects of the Diem government. The first one has been done for you.</a:t>
            </a:r>
            <a:endParaRPr lang="en-GB" sz="2400" b="1" dirty="0"/>
          </a:p>
        </p:txBody>
      </p:sp>
      <p:graphicFrame>
        <p:nvGraphicFramePr>
          <p:cNvPr id="5" name="Table 4"/>
          <p:cNvGraphicFramePr>
            <a:graphicFrameLocks noGrp="1"/>
          </p:cNvGraphicFramePr>
          <p:nvPr>
            <p:extLst>
              <p:ext uri="{D42A27DB-BD31-4B8C-83A1-F6EECF244321}">
                <p14:modId xmlns:p14="http://schemas.microsoft.com/office/powerpoint/2010/main" val="3002861293"/>
              </p:ext>
            </p:extLst>
          </p:nvPr>
        </p:nvGraphicFramePr>
        <p:xfrm>
          <a:off x="4355976" y="2844981"/>
          <a:ext cx="4200128" cy="3205480"/>
        </p:xfrm>
        <a:graphic>
          <a:graphicData uri="http://schemas.openxmlformats.org/drawingml/2006/table">
            <a:tbl>
              <a:tblPr firstRow="1" bandRow="1">
                <a:tableStyleId>{5C22544A-7EE6-4342-B048-85BDC9FD1C3A}</a:tableStyleId>
              </a:tblPr>
              <a:tblGrid>
                <a:gridCol w="2100064"/>
                <a:gridCol w="2100064"/>
              </a:tblGrid>
              <a:tr h="370840">
                <a:tc>
                  <a:txBody>
                    <a:bodyPr/>
                    <a:lstStyle/>
                    <a:p>
                      <a:r>
                        <a:rPr lang="en-GB" b="1" dirty="0" smtClean="0">
                          <a:solidFill>
                            <a:schemeClr val="tx1"/>
                          </a:solidFill>
                        </a:rPr>
                        <a:t>Positive</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smtClean="0">
                          <a:solidFill>
                            <a:schemeClr val="tx1"/>
                          </a:solidFill>
                        </a:rPr>
                        <a:t>Negative</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b="1" i="1" dirty="0" smtClean="0">
                          <a:solidFill>
                            <a:schemeClr val="tx1"/>
                          </a:solidFill>
                        </a:rPr>
                        <a:t>Diem was anti – Communist.</a:t>
                      </a:r>
                    </a:p>
                    <a:p>
                      <a:endParaRPr lang="en-GB" b="1" i="1" dirty="0" smtClean="0">
                        <a:solidFill>
                          <a:schemeClr val="tx1"/>
                        </a:solidFill>
                      </a:endParaRPr>
                    </a:p>
                    <a:p>
                      <a:endParaRPr lang="en-GB" b="1" i="1" dirty="0" smtClean="0">
                        <a:solidFill>
                          <a:schemeClr val="tx1"/>
                        </a:solidFill>
                      </a:endParaRPr>
                    </a:p>
                    <a:p>
                      <a:endParaRPr lang="en-GB" b="1" i="1" dirty="0" smtClean="0">
                        <a:solidFill>
                          <a:schemeClr val="tx1"/>
                        </a:solidFill>
                      </a:endParaRPr>
                    </a:p>
                    <a:p>
                      <a:endParaRPr lang="en-GB" b="1" i="1" dirty="0" smtClean="0">
                        <a:solidFill>
                          <a:schemeClr val="tx1"/>
                        </a:solidFill>
                      </a:endParaRPr>
                    </a:p>
                    <a:p>
                      <a:endParaRPr lang="en-GB" b="1" i="1" dirty="0" smtClean="0">
                        <a:solidFill>
                          <a:schemeClr val="tx1"/>
                        </a:solidFill>
                      </a:endParaRPr>
                    </a:p>
                    <a:p>
                      <a:endParaRPr lang="en-GB" b="1" i="1" dirty="0" smtClean="0">
                        <a:solidFill>
                          <a:schemeClr val="tx1"/>
                        </a:solidFill>
                      </a:endParaRPr>
                    </a:p>
                    <a:p>
                      <a:endParaRPr lang="en-GB" b="1" i="1" dirty="0" smtClean="0">
                        <a:solidFill>
                          <a:schemeClr val="tx1"/>
                        </a:solidFill>
                      </a:endParaRPr>
                    </a:p>
                    <a:p>
                      <a:endParaRPr lang="en-GB"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i="1" dirty="0" smtClean="0">
                          <a:solidFill>
                            <a:schemeClr val="tx1"/>
                          </a:solidFill>
                        </a:rPr>
                        <a:t>He was</a:t>
                      </a:r>
                      <a:r>
                        <a:rPr lang="en-GB" b="1" i="1" baseline="0" dirty="0" smtClean="0">
                          <a:solidFill>
                            <a:schemeClr val="tx1"/>
                          </a:solidFill>
                        </a:rPr>
                        <a:t> corrupt.</a:t>
                      </a:r>
                      <a:endParaRPr lang="en-GB"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178124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732</Words>
  <Application>Microsoft Macintosh PowerPoint</Application>
  <PresentationFormat>On-screen Show (4:3)</PresentationFormat>
  <Paragraphs>115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Before World War 2:  France ruled Indochina</vt:lpstr>
      <vt:lpstr>During World War 2: Japan ruled Vietnam</vt:lpstr>
      <vt:lpstr>After World War 2: France tries to take back Vietnam</vt:lpstr>
      <vt:lpstr>PowerPoint Presentation</vt:lpstr>
      <vt:lpstr>Quiz</vt:lpstr>
      <vt:lpstr>Answers</vt:lpstr>
      <vt:lpstr>Why did America get involved in Vietnam? </vt:lpstr>
      <vt:lpstr>PowerPoint Presentation</vt:lpstr>
      <vt:lpstr>PowerPoint Presentation</vt:lpstr>
      <vt:lpstr>PowerPoint Presentation</vt:lpstr>
      <vt:lpstr>Learning review</vt:lpstr>
      <vt:lpstr>How did the war escalate?</vt:lpstr>
      <vt:lpstr>PowerPoint Presentation</vt:lpstr>
      <vt:lpstr>PowerPoint Presentation</vt:lpstr>
      <vt:lpstr>Full sentence answers</vt:lpstr>
      <vt:lpstr>PowerPoint Presentation</vt:lpstr>
      <vt:lpstr>PowerPoint Presentation</vt:lpstr>
      <vt:lpstr>PowerPoint Presentation</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Mendham R</dc:creator>
  <cp:lastModifiedBy>Microsoft Office User</cp:lastModifiedBy>
  <cp:revision>23</cp:revision>
  <dcterms:created xsi:type="dcterms:W3CDTF">2015-01-02T15:26:01Z</dcterms:created>
  <dcterms:modified xsi:type="dcterms:W3CDTF">2017-03-14T19:23:16Z</dcterms:modified>
</cp:coreProperties>
</file>