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9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7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8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8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0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7" y="833176"/>
            <a:ext cx="4178809" cy="728472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How to write section </a:t>
            </a:r>
            <a:r>
              <a:rPr lang="en-US" cap="none" dirty="0" smtClean="0">
                <a:latin typeface="Albertus Extra Bold" pitchFamily="34" charset="0"/>
              </a:rPr>
              <a:t>1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767" y="1665888"/>
            <a:ext cx="4178809" cy="1046653"/>
          </a:xfrm>
        </p:spPr>
        <p:txBody>
          <a:bodyPr>
            <a:normAutofit fontScale="92500" lnSpcReduction="20000"/>
          </a:bodyPr>
          <a:lstStyle/>
          <a:p>
            <a:r>
              <a:rPr lang="en-US" sz="1500" cap="none" dirty="0" smtClean="0"/>
              <a:t>All materials taken from Teacher Support Material and Specification (IBO website) and workshop materials provided by Ed Bond (IBDP History Workshop, Brussels November 2015)</a:t>
            </a:r>
            <a:endParaRPr lang="en-US" sz="15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68" y="833176"/>
            <a:ext cx="4370832" cy="579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224" y="4152869"/>
            <a:ext cx="3959352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"We now have new and important </a:t>
            </a:r>
            <a:r>
              <a:rPr lang="en-US" dirty="0" smtClean="0"/>
              <a:t>evidence” by Herb Block (Herblock), 1950. What evidence will be used to support your investigation?</a:t>
            </a:r>
          </a:p>
          <a:p>
            <a:endParaRPr lang="en-US" b="1" dirty="0"/>
          </a:p>
          <a:p>
            <a:r>
              <a:rPr lang="en-US" sz="1400" i="1" dirty="0" smtClean="0"/>
              <a:t>https</a:t>
            </a:r>
            <a:r>
              <a:rPr lang="en-US" sz="1400" i="1" dirty="0"/>
              <a:t>://www.loc.gov/exhibits/herblocks-history/fire.html</a:t>
            </a:r>
          </a:p>
        </p:txBody>
      </p:sp>
    </p:spTree>
    <p:extLst>
      <p:ext uri="{BB962C8B-B14F-4D97-AF65-F5344CB8AC3E}">
        <p14:creationId xmlns:p14="http://schemas.microsoft.com/office/powerpoint/2010/main" val="4168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765" y="3174059"/>
            <a:ext cx="3234744" cy="2498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IA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63" y="1955914"/>
            <a:ext cx="7989752" cy="12192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IA is a historical investigation into a historical topic chosen by the student.</a:t>
            </a:r>
          </a:p>
          <a:p>
            <a:r>
              <a:rPr lang="en-US" dirty="0" smtClean="0"/>
              <a:t>The idea is to actually experience the authentic work of the historian – developing an enquiry and exploring source material.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96" y="3174059"/>
            <a:ext cx="2498998" cy="2498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542" r="41723"/>
          <a:stretch/>
        </p:blipFill>
        <p:spPr>
          <a:xfrm>
            <a:off x="6779231" y="3174059"/>
            <a:ext cx="2362079" cy="2498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682" y="6288810"/>
            <a:ext cx="86915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Historians Shelia Fitzpatrick, Immanuel Hsu, Brittney Cooper, Michael Lynch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560" t="24031" r="14800" b="10621"/>
          <a:stretch/>
        </p:blipFill>
        <p:spPr>
          <a:xfrm>
            <a:off x="4648494" y="3174059"/>
            <a:ext cx="2130737" cy="24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the purpose of section </a:t>
            </a:r>
            <a:r>
              <a:rPr lang="en-US" cap="none" dirty="0" smtClean="0">
                <a:latin typeface="Albertus Extra Bold" pitchFamily="34" charset="0"/>
              </a:rPr>
              <a:t>1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0" y="1858009"/>
            <a:ext cx="7989752" cy="19292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analyse</a:t>
            </a:r>
            <a:r>
              <a:rPr lang="en-US" dirty="0" smtClean="0"/>
              <a:t> in detail two of the sources that will be used in the investigation.</a:t>
            </a:r>
          </a:p>
          <a:p>
            <a:pPr lvl="1"/>
            <a:r>
              <a:rPr lang="en-US" dirty="0" smtClean="0"/>
              <a:t>Clearly state the question</a:t>
            </a:r>
          </a:p>
          <a:p>
            <a:pPr lvl="1"/>
            <a:r>
              <a:rPr lang="en-US" dirty="0" smtClean="0"/>
              <a:t>Briefly explain the two sources selected, including why they are relevant to the investigation (they must be used in Section 2)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 in detail the two selected sources: OPCVL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3925">
            <a:off x="151129" y="3822287"/>
            <a:ext cx="1760848" cy="2554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920" b="14668"/>
          <a:stretch/>
        </p:blipFill>
        <p:spPr>
          <a:xfrm rot="584863">
            <a:off x="1992807" y="4148662"/>
            <a:ext cx="1714125" cy="267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8483">
            <a:off x="3709192" y="3797122"/>
            <a:ext cx="2957906" cy="2138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0994">
            <a:off x="6136671" y="5081768"/>
            <a:ext cx="2831501" cy="1651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3943" y="3389243"/>
            <a:ext cx="178714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the sources: academic books, primary sources, graphics.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090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do the moderators say?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77175"/>
            <a:ext cx="7989752" cy="23534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samples that show different viewpoints/a variety of perspectives</a:t>
            </a:r>
          </a:p>
          <a:p>
            <a:r>
              <a:rPr lang="en-US" dirty="0" smtClean="0"/>
              <a:t>Select samples that have different audiences/purposes. </a:t>
            </a:r>
            <a:r>
              <a:rPr lang="en-US" dirty="0" err="1" smtClean="0"/>
              <a:t>i.e</a:t>
            </a:r>
            <a:r>
              <a:rPr lang="en-US" dirty="0" smtClean="0"/>
              <a:t>: don’t select two school textbooks</a:t>
            </a:r>
          </a:p>
          <a:p>
            <a:r>
              <a:rPr lang="en-US" dirty="0" smtClean="0"/>
              <a:t>Clearly explain the relevance of the sources to the investigation</a:t>
            </a:r>
          </a:p>
          <a:p>
            <a:r>
              <a:rPr lang="en-US" dirty="0" smtClean="0"/>
              <a:t>Ensure that the values and limitations are well connected to the origin, purpose and content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0" y="4172089"/>
            <a:ext cx="4928219" cy="248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630" y="5623396"/>
            <a:ext cx="332497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Seek out sources that provide alternative points of view about the issue.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856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3086">
            <a:off x="4518232" y="3963183"/>
            <a:ext cx="2790597" cy="2688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Primary or Secondary?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13698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Primary sources can provide rich analytical opportunities, and secondary sources can be more useful – so one of each may be a good starting point. </a:t>
            </a:r>
            <a:r>
              <a:rPr lang="en-US" i="1" dirty="0" smtClean="0"/>
              <a:t> You </a:t>
            </a:r>
            <a:r>
              <a:rPr lang="en-US" i="1" dirty="0"/>
              <a:t>may use images, charts, graphic sources, but these come with their own challenges.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3181">
            <a:off x="245257" y="3787750"/>
            <a:ext cx="2855569" cy="3490140"/>
          </a:xfrm>
          <a:prstGeom prst="rect">
            <a:avLst/>
          </a:prstGeom>
        </p:spPr>
      </p:pic>
      <p:pic>
        <p:nvPicPr>
          <p:cNvPr id="2052" name="Picture 4" descr="http://ecx.images-amazon.com/images/I/71L5PlOB0uL._SX321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89">
            <a:off x="2913867" y="3560950"/>
            <a:ext cx="1973773" cy="30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x.images-amazon.com/images/I/51F2EzbVChL._SX398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049">
            <a:off x="6906407" y="4115920"/>
            <a:ext cx="2120069" cy="26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Sample 3: How successful was Mao’s attempt to reassert his authority over the party through the Cultural Revolution?</a:t>
            </a:r>
            <a:endParaRPr lang="en-US" cap="none" dirty="0"/>
          </a:p>
        </p:txBody>
      </p:sp>
      <p:pic>
        <p:nvPicPr>
          <p:cNvPr id="5122" name="Picture 2" descr="http://cdn.history.com/sites/2/2013/12/cultural-revolution-H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0" y="2079232"/>
            <a:ext cx="8186071" cy="26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Sample 1: To what extent did Hitler create a totalitarian system of government?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100806"/>
            <a:ext cx="5957176" cy="43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1381</TotalTime>
  <Words>339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Albertus Extra Bold</vt:lpstr>
      <vt:lpstr>Gill Sans MT</vt:lpstr>
      <vt:lpstr>Wingdings 2</vt:lpstr>
      <vt:lpstr>Dividend</vt:lpstr>
      <vt:lpstr>How to write section 1</vt:lpstr>
      <vt:lpstr>The IA</vt:lpstr>
      <vt:lpstr>What is the purpose of section 1?</vt:lpstr>
      <vt:lpstr>What do the moderators say?</vt:lpstr>
      <vt:lpstr>Primary or Secondary?</vt:lpstr>
      <vt:lpstr>Sample 3: How successful was Mao’s attempt to reassert his authority over the party through the Cultural Revolution?</vt:lpstr>
      <vt:lpstr>Sample 1: To what extent did Hitler create a totalitarian system of government?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section ‘A’</dc:title>
  <dc:creator>Kari ROBERTSON</dc:creator>
  <cp:lastModifiedBy>Microsoft Office User</cp:lastModifiedBy>
  <cp:revision>13</cp:revision>
  <dcterms:created xsi:type="dcterms:W3CDTF">2016-04-11T13:13:46Z</dcterms:created>
  <dcterms:modified xsi:type="dcterms:W3CDTF">2017-06-12T19:40:48Z</dcterms:modified>
</cp:coreProperties>
</file>